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19"/>
  </p:notesMasterIdLst>
  <p:sldIdLst>
    <p:sldId id="256" r:id="rId2"/>
    <p:sldId id="257" r:id="rId3"/>
    <p:sldId id="258" r:id="rId4"/>
    <p:sldId id="259" r:id="rId5"/>
    <p:sldId id="269" r:id="rId6"/>
    <p:sldId id="270" r:id="rId7"/>
    <p:sldId id="271" r:id="rId8"/>
    <p:sldId id="272" r:id="rId9"/>
    <p:sldId id="260" r:id="rId10"/>
    <p:sldId id="261" r:id="rId11"/>
    <p:sldId id="262" r:id="rId12"/>
    <p:sldId id="263" r:id="rId13"/>
    <p:sldId id="264" r:id="rId14"/>
    <p:sldId id="265" r:id="rId15"/>
    <p:sldId id="266" r:id="rId16"/>
    <p:sldId id="267" r:id="rId17"/>
    <p:sldId id="268"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4" d="100"/>
          <a:sy n="84" d="100"/>
        </p:scale>
        <p:origin x="-1146"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0CE611B-B261-4CC3-8409-7566B8AF1473}" type="datetimeFigureOut">
              <a:rPr lang="en-US" smtClean="0"/>
              <a:t>5/22/2010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46B288B-3308-41B5-ABAA-5ECBF4DAE2E1}"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First is number 21 in</a:t>
            </a:r>
            <a:r>
              <a:rPr lang="en-US" baseline="0" dirty="0" smtClean="0"/>
              <a:t> annotated bib</a:t>
            </a:r>
          </a:p>
          <a:p>
            <a:endParaRPr lang="en-US" dirty="0"/>
          </a:p>
        </p:txBody>
      </p:sp>
      <p:sp>
        <p:nvSpPr>
          <p:cNvPr id="4" name="Slide Number Placeholder 3"/>
          <p:cNvSpPr>
            <a:spLocks noGrp="1"/>
          </p:cNvSpPr>
          <p:nvPr>
            <p:ph type="sldNum" sz="quarter" idx="10"/>
          </p:nvPr>
        </p:nvSpPr>
        <p:spPr/>
        <p:txBody>
          <a:bodyPr/>
          <a:lstStyle/>
          <a:p>
            <a:fld id="{946B288B-3308-41B5-ABAA-5ECBF4DAE2E1}" type="slidenum">
              <a:rPr lang="en-US" smtClean="0"/>
              <a:t>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46B288B-3308-41B5-ABAA-5ECBF4DAE2E1}" type="slidenum">
              <a:rPr lang="en-US" smtClean="0"/>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D7C3328D-9D7F-461F-A13F-FEF1A4C98940}" type="datetimeFigureOut">
              <a:rPr lang="en-US" smtClean="0"/>
              <a:t>5/22/2010</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D16C3114-C12C-46E7-A46C-EE56EC95DB03}"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7C3328D-9D7F-461F-A13F-FEF1A4C98940}" type="datetimeFigureOut">
              <a:rPr lang="en-US" smtClean="0"/>
              <a:t>5/22/2010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16C3114-C12C-46E7-A46C-EE56EC95DB0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7C3328D-9D7F-461F-A13F-FEF1A4C98940}" type="datetimeFigureOut">
              <a:rPr lang="en-US" smtClean="0"/>
              <a:t>5/22/2010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16C3114-C12C-46E7-A46C-EE56EC95DB0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7C3328D-9D7F-461F-A13F-FEF1A4C98940}" type="datetimeFigureOut">
              <a:rPr lang="en-US" smtClean="0"/>
              <a:t>5/22/2010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16C3114-C12C-46E7-A46C-EE56EC95DB0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D7C3328D-9D7F-461F-A13F-FEF1A4C98940}" type="datetimeFigureOut">
              <a:rPr lang="en-US" smtClean="0"/>
              <a:t>5/22/2010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16C3114-C12C-46E7-A46C-EE56EC95DB03}"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7C3328D-9D7F-461F-A13F-FEF1A4C98940}" type="datetimeFigureOut">
              <a:rPr lang="en-US" smtClean="0"/>
              <a:t>5/22/2010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16C3114-C12C-46E7-A46C-EE56EC95DB0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D7C3328D-9D7F-461F-A13F-FEF1A4C98940}" type="datetimeFigureOut">
              <a:rPr lang="en-US" smtClean="0"/>
              <a:t>5/22/2010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D16C3114-C12C-46E7-A46C-EE56EC95DB0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D7C3328D-9D7F-461F-A13F-FEF1A4C98940}" type="datetimeFigureOut">
              <a:rPr lang="en-US" smtClean="0"/>
              <a:t>5/22/2010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D16C3114-C12C-46E7-A46C-EE56EC95DB0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D7C3328D-9D7F-461F-A13F-FEF1A4C98940}" type="datetimeFigureOut">
              <a:rPr lang="en-US" smtClean="0"/>
              <a:t>5/22/2010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D16C3114-C12C-46E7-A46C-EE56EC95DB03}"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7C3328D-9D7F-461F-A13F-FEF1A4C98940}" type="datetimeFigureOut">
              <a:rPr lang="en-US" smtClean="0"/>
              <a:t>5/22/2010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16C3114-C12C-46E7-A46C-EE56EC95DB03}"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D7C3328D-9D7F-461F-A13F-FEF1A4C98940}" type="datetimeFigureOut">
              <a:rPr lang="en-US" smtClean="0"/>
              <a:t>5/22/2010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16C3114-C12C-46E7-A46C-EE56EC95DB03}"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D7C3328D-9D7F-461F-A13F-FEF1A4C98940}" type="datetimeFigureOut">
              <a:rPr lang="en-US" smtClean="0"/>
              <a:t>5/22/2010</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D16C3114-C12C-46E7-A46C-EE56EC95DB03}"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
            </a:r>
            <a:br>
              <a:rPr lang="en-US" dirty="0" smtClean="0"/>
            </a:br>
            <a:r>
              <a:rPr lang="en-US" dirty="0" smtClean="0">
                <a:latin typeface="Adobe Heiti Std R" pitchFamily="34" charset="-128"/>
                <a:ea typeface="Adobe Heiti Std R" pitchFamily="34" charset="-128"/>
              </a:rPr>
              <a:t>The Effects of Parents Reading to and with their Children on Reading </a:t>
            </a:r>
            <a:r>
              <a:rPr lang="en-US" dirty="0" smtClean="0">
                <a:latin typeface="Adobe Heiti Std R" pitchFamily="34" charset="-128"/>
                <a:ea typeface="Adobe Heiti Std R" pitchFamily="34" charset="-128"/>
              </a:rPr>
              <a:t>L</a:t>
            </a:r>
            <a:r>
              <a:rPr lang="en-US" dirty="0" smtClean="0">
                <a:latin typeface="Adobe Heiti Std R" pitchFamily="34" charset="-128"/>
                <a:ea typeface="Adobe Heiti Std R" pitchFamily="34" charset="-128"/>
              </a:rPr>
              <a:t>evels, Academic </a:t>
            </a:r>
            <a:r>
              <a:rPr lang="en-US" dirty="0" smtClean="0">
                <a:latin typeface="Adobe Heiti Std R" pitchFamily="34" charset="-128"/>
                <a:ea typeface="Adobe Heiti Std R" pitchFamily="34" charset="-128"/>
              </a:rPr>
              <a:t>A</a:t>
            </a:r>
            <a:r>
              <a:rPr lang="en-US" dirty="0" smtClean="0">
                <a:latin typeface="Adobe Heiti Std R" pitchFamily="34" charset="-128"/>
                <a:ea typeface="Adobe Heiti Std R" pitchFamily="34" charset="-128"/>
              </a:rPr>
              <a:t>chievement and Development.</a:t>
            </a:r>
            <a:endParaRPr lang="en-US" dirty="0">
              <a:latin typeface="Adobe Heiti Std R" pitchFamily="34" charset="-128"/>
              <a:ea typeface="Adobe Heiti Std R" pitchFamily="34" charset="-128"/>
            </a:endParaRPr>
          </a:p>
        </p:txBody>
      </p:sp>
      <p:sp>
        <p:nvSpPr>
          <p:cNvPr id="3" name="Subtitle 2"/>
          <p:cNvSpPr>
            <a:spLocks noGrp="1"/>
          </p:cNvSpPr>
          <p:nvPr>
            <p:ph sz="half" idx="1"/>
          </p:nvPr>
        </p:nvSpPr>
        <p:spPr>
          <a:xfrm>
            <a:off x="1435608" y="3048000"/>
            <a:ext cx="4126992" cy="3139440"/>
          </a:xfrm>
        </p:spPr>
        <p:txBody>
          <a:bodyPr>
            <a:normAutofit/>
          </a:bodyPr>
          <a:lstStyle/>
          <a:p>
            <a:pPr algn="ctr">
              <a:buNone/>
            </a:pPr>
            <a:r>
              <a:rPr lang="en-US" b="1" dirty="0" err="1" smtClean="0">
                <a:solidFill>
                  <a:schemeClr val="accent2"/>
                </a:solidFill>
                <a:latin typeface="Adobe Fangsong Std R" pitchFamily="18" charset="-128"/>
                <a:ea typeface="Adobe Fangsong Std R" pitchFamily="18" charset="-128"/>
              </a:rPr>
              <a:t>Alissa</a:t>
            </a:r>
            <a:r>
              <a:rPr lang="en-US" b="1" dirty="0" smtClean="0">
                <a:solidFill>
                  <a:schemeClr val="accent2"/>
                </a:solidFill>
                <a:latin typeface="Adobe Fangsong Std R" pitchFamily="18" charset="-128"/>
                <a:ea typeface="Adobe Fangsong Std R" pitchFamily="18" charset="-128"/>
              </a:rPr>
              <a:t> Collins </a:t>
            </a:r>
          </a:p>
          <a:p>
            <a:pPr algn="ctr">
              <a:buNone/>
            </a:pPr>
            <a:r>
              <a:rPr lang="en-US" b="1" dirty="0" smtClean="0">
                <a:solidFill>
                  <a:schemeClr val="accent2"/>
                </a:solidFill>
                <a:latin typeface="Adobe Fangsong Std R" pitchFamily="18" charset="-128"/>
                <a:ea typeface="Adobe Fangsong Std R" pitchFamily="18" charset="-128"/>
              </a:rPr>
              <a:t>Education 702.22</a:t>
            </a:r>
          </a:p>
          <a:p>
            <a:pPr algn="ctr">
              <a:buNone/>
            </a:pPr>
            <a:r>
              <a:rPr lang="en-US" b="1" dirty="0" smtClean="0">
                <a:solidFill>
                  <a:schemeClr val="accent2"/>
                </a:solidFill>
                <a:latin typeface="Adobe Fangsong Std R" pitchFamily="18" charset="-128"/>
                <a:ea typeface="Adobe Fangsong Std R" pitchFamily="18" charset="-128"/>
              </a:rPr>
              <a:t>Seminar in Applied Theory and Research 1</a:t>
            </a:r>
          </a:p>
          <a:p>
            <a:pPr algn="ctr">
              <a:buNone/>
            </a:pPr>
            <a:r>
              <a:rPr lang="en-US" b="1" dirty="0" smtClean="0">
                <a:solidFill>
                  <a:schemeClr val="accent2"/>
                </a:solidFill>
                <a:latin typeface="Adobe Fangsong Std R" pitchFamily="18" charset="-128"/>
                <a:ea typeface="Adobe Fangsong Std R" pitchFamily="18" charset="-128"/>
              </a:rPr>
              <a:t>Final Presentation</a:t>
            </a:r>
            <a:endParaRPr lang="en-US" b="1" dirty="0">
              <a:solidFill>
                <a:schemeClr val="accent2"/>
              </a:solidFill>
              <a:latin typeface="Adobe Fangsong Std R" pitchFamily="18" charset="-128"/>
              <a:ea typeface="Adobe Fangsong Std R" pitchFamily="18" charset="-128"/>
            </a:endParaRPr>
          </a:p>
        </p:txBody>
      </p:sp>
      <p:pic>
        <p:nvPicPr>
          <p:cNvPr id="30" name="Content Placeholder 29" descr="Picture1.jpg"/>
          <p:cNvPicPr>
            <a:picLocks noGrp="1" noChangeAspect="1"/>
          </p:cNvPicPr>
          <p:nvPr>
            <p:ph sz="half" idx="2"/>
          </p:nvPr>
        </p:nvPicPr>
        <p:blipFill>
          <a:blip r:embed="rId2" cstate="print"/>
          <a:stretch>
            <a:fillRect/>
          </a:stretch>
        </p:blipFill>
        <p:spPr>
          <a:xfrm>
            <a:off x="6096000" y="3124200"/>
            <a:ext cx="2857500" cy="3203575"/>
          </a:xfrm>
        </p:spPr>
      </p:pic>
    </p:spTree>
  </p:cSld>
  <p:clrMapOvr>
    <a:masterClrMapping/>
  </p:clrMapOvr>
  <p:transition>
    <p:zoom dir="in"/>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latin typeface="Berlin Sans FB Demi" pitchFamily="34" charset="0"/>
              </a:rPr>
              <a:t>Participants</a:t>
            </a:r>
            <a:br>
              <a:rPr lang="en-US" dirty="0" smtClean="0">
                <a:latin typeface="Berlin Sans FB Demi" pitchFamily="34" charset="0"/>
              </a:rPr>
            </a:br>
            <a:r>
              <a:rPr lang="en-US" sz="1400" dirty="0" smtClean="0">
                <a:latin typeface="Berlin Sans FB Demi" pitchFamily="34" charset="0"/>
              </a:rPr>
              <a:t>(draft)</a:t>
            </a:r>
            <a:endParaRPr lang="en-US" dirty="0">
              <a:latin typeface="Berlin Sans FB Demi" pitchFamily="34" charset="0"/>
            </a:endParaRPr>
          </a:p>
        </p:txBody>
      </p:sp>
      <p:sp>
        <p:nvSpPr>
          <p:cNvPr id="3" name="Content Placeholder 2"/>
          <p:cNvSpPr>
            <a:spLocks noGrp="1"/>
          </p:cNvSpPr>
          <p:nvPr>
            <p:ph idx="1"/>
          </p:nvPr>
        </p:nvSpPr>
        <p:spPr/>
        <p:txBody>
          <a:bodyPr/>
          <a:lstStyle/>
          <a:p>
            <a:r>
              <a:rPr lang="en-US" dirty="0" smtClean="0">
                <a:solidFill>
                  <a:schemeClr val="accent2">
                    <a:lumMod val="75000"/>
                  </a:schemeClr>
                </a:solidFill>
                <a:latin typeface="Arial Rounded MT Bold" pitchFamily="34" charset="0"/>
              </a:rPr>
              <a:t>A small group of parents of students grades K-2 from PS X in </a:t>
            </a:r>
            <a:r>
              <a:rPr lang="en-US" dirty="0" err="1" smtClean="0">
                <a:solidFill>
                  <a:schemeClr val="accent2">
                    <a:lumMod val="75000"/>
                  </a:schemeClr>
                </a:solidFill>
                <a:latin typeface="Arial Rounded MT Bold" pitchFamily="34" charset="0"/>
              </a:rPr>
              <a:t>Bensonhurst</a:t>
            </a:r>
            <a:r>
              <a:rPr lang="en-US" dirty="0" smtClean="0">
                <a:solidFill>
                  <a:schemeClr val="accent2">
                    <a:lumMod val="75000"/>
                  </a:schemeClr>
                </a:solidFill>
                <a:latin typeface="Arial Rounded MT Bold" pitchFamily="34" charset="0"/>
              </a:rPr>
              <a:t> Brooklyn.</a:t>
            </a:r>
          </a:p>
          <a:p>
            <a:endParaRPr lang="en-US" dirty="0" smtClean="0">
              <a:solidFill>
                <a:schemeClr val="accent2">
                  <a:lumMod val="75000"/>
                </a:schemeClr>
              </a:solidFill>
              <a:latin typeface="Arial Rounded MT Bold" pitchFamily="34" charset="0"/>
            </a:endParaRPr>
          </a:p>
          <a:p>
            <a:r>
              <a:rPr lang="en-US" dirty="0" smtClean="0">
                <a:solidFill>
                  <a:schemeClr val="accent2">
                    <a:lumMod val="75000"/>
                  </a:schemeClr>
                </a:solidFill>
                <a:latin typeface="Arial Rounded MT Bold" pitchFamily="34" charset="0"/>
              </a:rPr>
              <a:t>A small group of students grades K-2 from PS X in </a:t>
            </a:r>
            <a:r>
              <a:rPr lang="en-US" dirty="0" err="1" smtClean="0">
                <a:solidFill>
                  <a:schemeClr val="accent2">
                    <a:lumMod val="75000"/>
                  </a:schemeClr>
                </a:solidFill>
                <a:latin typeface="Arial Rounded MT Bold" pitchFamily="34" charset="0"/>
              </a:rPr>
              <a:t>Bensonhurst</a:t>
            </a:r>
            <a:r>
              <a:rPr lang="en-US" dirty="0" smtClean="0">
                <a:solidFill>
                  <a:schemeClr val="accent2">
                    <a:lumMod val="75000"/>
                  </a:schemeClr>
                </a:solidFill>
                <a:latin typeface="Arial Rounded MT Bold" pitchFamily="34" charset="0"/>
              </a:rPr>
              <a:t> Brooklyn.</a:t>
            </a:r>
            <a:endParaRPr lang="en-US" dirty="0">
              <a:solidFill>
                <a:schemeClr val="accent2">
                  <a:lumMod val="75000"/>
                </a:schemeClr>
              </a:solidFill>
              <a:latin typeface="Arial Rounded MT Bold" pitchFamily="34" charset="0"/>
            </a:endParaRPr>
          </a:p>
        </p:txBody>
      </p:sp>
    </p:spTree>
  </p:cSld>
  <p:clrMapOvr>
    <a:masterClrMapping/>
  </p:clrMapOvr>
  <p:transition>
    <p:circl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latin typeface="Gill Sans Ultra Bold" pitchFamily="34" charset="0"/>
              </a:rPr>
              <a:t>Instruments</a:t>
            </a:r>
            <a:br>
              <a:rPr lang="en-US" dirty="0" smtClean="0">
                <a:latin typeface="Gill Sans Ultra Bold" pitchFamily="34" charset="0"/>
              </a:rPr>
            </a:br>
            <a:r>
              <a:rPr lang="en-US" sz="900" dirty="0" smtClean="0">
                <a:latin typeface="Gill Sans Ultra Bold" pitchFamily="34" charset="0"/>
              </a:rPr>
              <a:t>(</a:t>
            </a:r>
            <a:r>
              <a:rPr lang="en-US" sz="1000" dirty="0" smtClean="0">
                <a:latin typeface="Gill Sans Ultra Bold" pitchFamily="34" charset="0"/>
              </a:rPr>
              <a:t>draft)</a:t>
            </a:r>
            <a:endParaRPr lang="en-US" dirty="0">
              <a:latin typeface="Gill Sans Ultra Bold" pitchFamily="34" charset="0"/>
            </a:endParaRPr>
          </a:p>
        </p:txBody>
      </p:sp>
      <p:sp>
        <p:nvSpPr>
          <p:cNvPr id="3" name="Content Placeholder 2"/>
          <p:cNvSpPr>
            <a:spLocks noGrp="1"/>
          </p:cNvSpPr>
          <p:nvPr>
            <p:ph idx="1"/>
          </p:nvPr>
        </p:nvSpPr>
        <p:spPr/>
        <p:txBody>
          <a:bodyPr>
            <a:normAutofit lnSpcReduction="10000"/>
          </a:bodyPr>
          <a:lstStyle/>
          <a:p>
            <a:r>
              <a:rPr lang="en-US" sz="2400" dirty="0" smtClean="0">
                <a:solidFill>
                  <a:schemeClr val="accent2">
                    <a:lumMod val="50000"/>
                  </a:schemeClr>
                </a:solidFill>
                <a:latin typeface="Copperplate Gothic Bold" pitchFamily="34" charset="0"/>
              </a:rPr>
              <a:t>Parent Survey </a:t>
            </a:r>
          </a:p>
          <a:p>
            <a:pPr>
              <a:buNone/>
            </a:pPr>
            <a:r>
              <a:rPr lang="en-US" sz="2400" dirty="0" smtClean="0">
                <a:latin typeface="Copperplate Gothic Bold" pitchFamily="34" charset="0"/>
              </a:rPr>
              <a:t>	</a:t>
            </a:r>
            <a:r>
              <a:rPr lang="en-US" sz="2400" dirty="0" smtClean="0">
                <a:solidFill>
                  <a:schemeClr val="bg2">
                    <a:lumMod val="50000"/>
                  </a:schemeClr>
                </a:solidFill>
                <a:latin typeface="Copperplate Gothic Bold" pitchFamily="34" charset="0"/>
              </a:rPr>
              <a:t>Parents will be asked to answer questions about the frequency, atmosphere, and actions during at home reading with their children</a:t>
            </a:r>
            <a:r>
              <a:rPr lang="en-US" sz="2400" dirty="0" smtClean="0">
                <a:latin typeface="Copperplate Gothic Bold" pitchFamily="34" charset="0"/>
              </a:rPr>
              <a:t>.</a:t>
            </a:r>
          </a:p>
          <a:p>
            <a:endParaRPr lang="en-US" sz="2400" dirty="0" smtClean="0">
              <a:latin typeface="Copperplate Gothic Bold" pitchFamily="34" charset="0"/>
            </a:endParaRPr>
          </a:p>
          <a:p>
            <a:r>
              <a:rPr lang="en-US" sz="2400" b="1" dirty="0" smtClean="0">
                <a:solidFill>
                  <a:schemeClr val="accent2">
                    <a:lumMod val="50000"/>
                  </a:schemeClr>
                </a:solidFill>
                <a:latin typeface="Copperplate Gothic Bold" pitchFamily="34" charset="0"/>
              </a:rPr>
              <a:t>Small guided reading groups </a:t>
            </a:r>
          </a:p>
          <a:p>
            <a:pPr>
              <a:buNone/>
            </a:pPr>
            <a:r>
              <a:rPr lang="en-US" sz="2400" b="1" dirty="0" smtClean="0">
                <a:latin typeface="Copperplate Gothic Bold" pitchFamily="34" charset="0"/>
              </a:rPr>
              <a:t>	</a:t>
            </a:r>
            <a:r>
              <a:rPr lang="en-US" sz="2400" dirty="0" smtClean="0">
                <a:solidFill>
                  <a:schemeClr val="bg2">
                    <a:lumMod val="50000"/>
                  </a:schemeClr>
                </a:solidFill>
                <a:latin typeface="Copperplate Gothic Bold" pitchFamily="34" charset="0"/>
              </a:rPr>
              <a:t>students ranging from grades K-2 during extended day period at school.</a:t>
            </a:r>
          </a:p>
          <a:p>
            <a:endParaRPr lang="en-US" sz="2400" dirty="0" smtClean="0">
              <a:solidFill>
                <a:schemeClr val="bg2">
                  <a:lumMod val="50000"/>
                </a:schemeClr>
              </a:solidFill>
              <a:latin typeface="Copperplate Gothic Bold" pitchFamily="34" charset="0"/>
            </a:endParaRPr>
          </a:p>
          <a:p>
            <a:r>
              <a:rPr lang="en-US" sz="2400" dirty="0" smtClean="0">
                <a:solidFill>
                  <a:schemeClr val="accent2">
                    <a:lumMod val="50000"/>
                  </a:schemeClr>
                </a:solidFill>
                <a:latin typeface="Copperplate Gothic Bold" pitchFamily="34" charset="0"/>
              </a:rPr>
              <a:t>Formal Pre And Post Assessments to determine student reading levels.</a:t>
            </a:r>
          </a:p>
          <a:p>
            <a:pPr>
              <a:buNone/>
            </a:pPr>
            <a:endParaRPr lang="en-US" dirty="0" smtClean="0">
              <a:solidFill>
                <a:schemeClr val="bg2">
                  <a:lumMod val="50000"/>
                </a:schemeClr>
              </a:solidFill>
              <a:latin typeface="Copperplate Gothic Bold" pitchFamily="34" charset="0"/>
            </a:endParaRPr>
          </a:p>
          <a:p>
            <a:pPr>
              <a:buNone/>
            </a:pPr>
            <a:endParaRPr lang="en-US" dirty="0">
              <a:latin typeface="Copperplate Gothic Bold" pitchFamily="34" charset="0"/>
            </a:endParaRPr>
          </a:p>
        </p:txBody>
      </p:sp>
    </p:spTree>
  </p:cSld>
  <p:clrMapOvr>
    <a:masterClrMapping/>
  </p:clrMapOvr>
  <p:transition>
    <p:comb/>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0"/>
            <a:ext cx="7498080" cy="1143000"/>
          </a:xfrm>
        </p:spPr>
        <p:txBody>
          <a:bodyPr/>
          <a:lstStyle/>
          <a:p>
            <a:pPr algn="ctr"/>
            <a:r>
              <a:rPr lang="en-US" dirty="0" smtClean="0"/>
              <a:t>References</a:t>
            </a:r>
            <a:endParaRPr lang="en-US" dirty="0"/>
          </a:p>
        </p:txBody>
      </p:sp>
      <p:sp>
        <p:nvSpPr>
          <p:cNvPr id="3" name="Content Placeholder 2"/>
          <p:cNvSpPr>
            <a:spLocks noGrp="1"/>
          </p:cNvSpPr>
          <p:nvPr>
            <p:ph idx="1"/>
          </p:nvPr>
        </p:nvSpPr>
        <p:spPr>
          <a:xfrm>
            <a:off x="1435608" y="990600"/>
            <a:ext cx="7498080" cy="5257800"/>
          </a:xfrm>
        </p:spPr>
        <p:txBody>
          <a:bodyPr>
            <a:normAutofit fontScale="25000" lnSpcReduction="20000"/>
          </a:bodyPr>
          <a:lstStyle/>
          <a:p>
            <a:pPr>
              <a:buNone/>
            </a:pPr>
            <a:r>
              <a:rPr lang="en-US" sz="4800" dirty="0" smtClean="0"/>
              <a:t>Aram, D., &amp; </a:t>
            </a:r>
            <a:r>
              <a:rPr lang="en-US" sz="4800" dirty="0" err="1" smtClean="0"/>
              <a:t>Aviram</a:t>
            </a:r>
            <a:r>
              <a:rPr lang="en-US" sz="4800" dirty="0" smtClean="0"/>
              <a:t>, S. (2009). Mothers’ Storybook Reading and Kindergarteners’</a:t>
            </a:r>
          </a:p>
          <a:p>
            <a:pPr>
              <a:buNone/>
            </a:pPr>
            <a:r>
              <a:rPr lang="en-US" sz="4800" dirty="0" smtClean="0"/>
              <a:t>	</a:t>
            </a:r>
            <a:r>
              <a:rPr lang="en-US" sz="4800" dirty="0" err="1" smtClean="0"/>
              <a:t>Socioemotional</a:t>
            </a:r>
            <a:r>
              <a:rPr lang="en-US" sz="4800" dirty="0" smtClean="0"/>
              <a:t> and Literacy </a:t>
            </a:r>
            <a:r>
              <a:rPr lang="en-US" sz="4800" dirty="0" err="1" smtClean="0"/>
              <a:t>Literacy</a:t>
            </a:r>
            <a:r>
              <a:rPr lang="en-US" sz="4800" dirty="0" smtClean="0"/>
              <a:t> Development. </a:t>
            </a:r>
            <a:r>
              <a:rPr lang="en-US" sz="4800" i="1" dirty="0" smtClean="0"/>
              <a:t>Reading Psychology</a:t>
            </a:r>
            <a:r>
              <a:rPr lang="en-US" sz="4800" dirty="0" smtClean="0"/>
              <a:t>,</a:t>
            </a:r>
          </a:p>
          <a:p>
            <a:pPr>
              <a:buNone/>
            </a:pPr>
            <a:r>
              <a:rPr lang="en-US" sz="4800" dirty="0" smtClean="0"/>
              <a:t>	30. </a:t>
            </a:r>
            <a:r>
              <a:rPr lang="en-US" sz="4800" dirty="0" err="1" smtClean="0"/>
              <a:t>doi</a:t>
            </a:r>
            <a:r>
              <a:rPr lang="en-US" sz="4800" dirty="0" smtClean="0"/>
              <a:t>: 10.1080/102702710802275348</a:t>
            </a:r>
          </a:p>
          <a:p>
            <a:pPr>
              <a:buNone/>
            </a:pPr>
            <a:r>
              <a:rPr lang="en-US" sz="4800" dirty="0" smtClean="0"/>
              <a:t> </a:t>
            </a:r>
          </a:p>
          <a:p>
            <a:pPr>
              <a:buNone/>
            </a:pPr>
            <a:r>
              <a:rPr lang="de-DE" sz="4800" dirty="0" smtClean="0"/>
              <a:t>Baker, L., Macklet, K., Sonnenschein, S., &amp; Serpell, R. (2001). </a:t>
            </a:r>
            <a:r>
              <a:rPr lang="en-US" sz="4800" dirty="0" smtClean="0"/>
              <a:t>Parent Interaction with</a:t>
            </a:r>
          </a:p>
          <a:p>
            <a:pPr>
              <a:buNone/>
            </a:pPr>
            <a:r>
              <a:rPr lang="en-US" sz="4800" dirty="0" smtClean="0"/>
              <a:t>	Their First Grade Children During Storybook Reading and Relations With </a:t>
            </a:r>
          </a:p>
          <a:p>
            <a:pPr>
              <a:buNone/>
            </a:pPr>
            <a:r>
              <a:rPr lang="en-US" sz="4800" dirty="0" smtClean="0"/>
              <a:t>	Subsequent Home Reading Activity and Reading Achievement. Journal of</a:t>
            </a:r>
          </a:p>
          <a:p>
            <a:pPr>
              <a:buNone/>
            </a:pPr>
            <a:r>
              <a:rPr lang="en-US" sz="4800" dirty="0" smtClean="0"/>
              <a:t>	School Psychology, 39(5). doi:10:1016/S0022-4405(01)00082-6</a:t>
            </a:r>
          </a:p>
          <a:p>
            <a:pPr>
              <a:buNone/>
            </a:pPr>
            <a:r>
              <a:rPr lang="en-US" sz="4800" dirty="0" smtClean="0"/>
              <a:t> </a:t>
            </a:r>
          </a:p>
          <a:p>
            <a:pPr>
              <a:buNone/>
            </a:pPr>
            <a:r>
              <a:rPr lang="fr-FR" sz="4800" dirty="0" err="1" smtClean="0"/>
              <a:t>Curenton</a:t>
            </a:r>
            <a:r>
              <a:rPr lang="fr-FR" sz="4800" dirty="0" smtClean="0"/>
              <a:t>, S. M., Justice, L.M. (2008). </a:t>
            </a:r>
            <a:r>
              <a:rPr lang="en-US" sz="4800" dirty="0" smtClean="0"/>
              <a:t>Children’s </a:t>
            </a:r>
            <a:r>
              <a:rPr lang="en-US" sz="4800" dirty="0" err="1" smtClean="0"/>
              <a:t>Preliteracy</a:t>
            </a:r>
            <a:r>
              <a:rPr lang="en-US" sz="4800" dirty="0" smtClean="0"/>
              <a:t> Skills: Influence of</a:t>
            </a:r>
          </a:p>
          <a:p>
            <a:pPr>
              <a:buNone/>
            </a:pPr>
            <a:r>
              <a:rPr lang="en-US" sz="4800" dirty="0" smtClean="0"/>
              <a:t>	Mothers</a:t>
            </a:r>
            <a:r>
              <a:rPr lang="en-US" sz="4800" dirty="0" smtClean="0"/>
              <a:t>’ Education And Beliefs About Shared-Reading Interactions. </a:t>
            </a:r>
            <a:r>
              <a:rPr lang="en-US" sz="4800" i="1" dirty="0" smtClean="0"/>
              <a:t>Early Education </a:t>
            </a:r>
            <a:r>
              <a:rPr lang="en-US" sz="4800" i="1" dirty="0" smtClean="0"/>
              <a:t>and</a:t>
            </a:r>
            <a:r>
              <a:rPr lang="en-US" sz="4800" dirty="0" smtClean="0"/>
              <a:t> </a:t>
            </a:r>
            <a:r>
              <a:rPr lang="en-US" sz="4800" i="1" dirty="0" smtClean="0"/>
              <a:t>Development</a:t>
            </a:r>
            <a:r>
              <a:rPr lang="en-US" sz="4800" dirty="0" smtClean="0"/>
              <a:t>, 19. </a:t>
            </a:r>
            <a:endParaRPr lang="en-US" sz="4800" dirty="0" smtClean="0"/>
          </a:p>
          <a:p>
            <a:pPr>
              <a:buNone/>
            </a:pPr>
            <a:r>
              <a:rPr lang="en-US" sz="4800" dirty="0" smtClean="0"/>
              <a:t>	</a:t>
            </a:r>
            <a:r>
              <a:rPr lang="en-US" sz="4800" dirty="0" err="1" smtClean="0"/>
              <a:t>doi</a:t>
            </a:r>
            <a:r>
              <a:rPr lang="en-US" sz="4800" dirty="0" smtClean="0"/>
              <a:t>: 10.1080/10409280801963939</a:t>
            </a:r>
          </a:p>
          <a:p>
            <a:pPr>
              <a:buNone/>
            </a:pPr>
            <a:r>
              <a:rPr lang="en-US" sz="4800" dirty="0" smtClean="0"/>
              <a:t> </a:t>
            </a:r>
          </a:p>
          <a:p>
            <a:pPr>
              <a:buNone/>
            </a:pPr>
            <a:r>
              <a:rPr lang="pt-PT" sz="4800" dirty="0" smtClean="0"/>
              <a:t>Dubner, S.J., &amp; Levitt, S,D. Do Parents Matter? </a:t>
            </a:r>
            <a:r>
              <a:rPr lang="en-US" sz="4800" i="1" dirty="0" smtClean="0"/>
              <a:t>USA Today</a:t>
            </a:r>
            <a:r>
              <a:rPr lang="en-US" sz="4800" dirty="0" smtClean="0"/>
              <a:t>. Retrieved from</a:t>
            </a:r>
          </a:p>
          <a:p>
            <a:pPr>
              <a:buNone/>
            </a:pPr>
            <a:r>
              <a:rPr lang="en-US" sz="4800" dirty="0" smtClean="0"/>
              <a:t>	http://www.usatoday.com/news/opinion/editorials/2005-05-03-parents-edit_x.htm</a:t>
            </a:r>
          </a:p>
          <a:p>
            <a:pPr>
              <a:buNone/>
            </a:pPr>
            <a:r>
              <a:rPr lang="en-US" sz="4800" dirty="0" smtClean="0"/>
              <a:t> </a:t>
            </a:r>
          </a:p>
          <a:p>
            <a:pPr>
              <a:buNone/>
            </a:pPr>
            <a:r>
              <a:rPr lang="en-US" sz="4800" dirty="0" smtClean="0"/>
              <a:t>U.S Department of Education. (2001). </a:t>
            </a:r>
            <a:r>
              <a:rPr lang="en-US" sz="4800" i="1" dirty="0" smtClean="0"/>
              <a:t>Parental Coaching in Child-to-Parent Book </a:t>
            </a:r>
            <a:endParaRPr lang="en-US" sz="4800" dirty="0" smtClean="0"/>
          </a:p>
          <a:p>
            <a:pPr>
              <a:buNone/>
            </a:pPr>
            <a:r>
              <a:rPr lang="en-US" sz="4800" i="1" dirty="0" smtClean="0"/>
              <a:t>	Reading: Associations with Parent Values and Child Reading Skill. </a:t>
            </a:r>
            <a:r>
              <a:rPr lang="en-US" sz="4800" dirty="0" smtClean="0"/>
              <a:t>Minneapolis:</a:t>
            </a:r>
          </a:p>
          <a:p>
            <a:pPr>
              <a:buNone/>
            </a:pPr>
            <a:r>
              <a:rPr lang="en-US" sz="4800" dirty="0" smtClean="0"/>
              <a:t>	Evans, M.A., Bell, M., </a:t>
            </a:r>
            <a:r>
              <a:rPr lang="en-US" sz="4800" dirty="0" err="1" smtClean="0"/>
              <a:t>Mansell</a:t>
            </a:r>
            <a:r>
              <a:rPr lang="en-US" sz="4800" dirty="0" smtClean="0"/>
              <a:t>, J., &amp; Shaw, D.</a:t>
            </a:r>
          </a:p>
          <a:p>
            <a:pPr>
              <a:buNone/>
            </a:pPr>
            <a:r>
              <a:rPr lang="en-US" sz="4800" dirty="0" smtClean="0"/>
              <a:t> </a:t>
            </a:r>
          </a:p>
          <a:p>
            <a:pPr>
              <a:buNone/>
            </a:pPr>
            <a:r>
              <a:rPr lang="pt-PT" sz="4800" dirty="0" smtClean="0"/>
              <a:t>Fontina</a:t>
            </a:r>
            <a:r>
              <a:rPr lang="pt-PT" sz="4800" dirty="0" smtClean="0"/>
              <a:t>, R.L., Morris, R.D., &amp; Sevcik, R.A. (2005). </a:t>
            </a:r>
            <a:r>
              <a:rPr lang="en-US" sz="4800" dirty="0" smtClean="0"/>
              <a:t>Relationship Between Home </a:t>
            </a:r>
          </a:p>
          <a:p>
            <a:pPr>
              <a:buNone/>
            </a:pPr>
            <a:r>
              <a:rPr lang="en-US" sz="4800" dirty="0" smtClean="0"/>
              <a:t>	</a:t>
            </a:r>
            <a:r>
              <a:rPr lang="en-US" sz="4800" dirty="0" err="1" smtClean="0"/>
              <a:t>Doi</a:t>
            </a:r>
            <a:r>
              <a:rPr lang="en-US" sz="4800" dirty="0" smtClean="0"/>
              <a:t>: 10.1177/00222194050380010101</a:t>
            </a:r>
          </a:p>
          <a:p>
            <a:pPr>
              <a:buNone/>
            </a:pPr>
            <a:r>
              <a:rPr lang="en-US" sz="4800" dirty="0" smtClean="0"/>
              <a:t>	Literacy Environment and Reading Achievement in Children with Reading</a:t>
            </a:r>
          </a:p>
          <a:p>
            <a:pPr>
              <a:buNone/>
            </a:pPr>
            <a:r>
              <a:rPr lang="en-US" sz="4800" dirty="0" smtClean="0"/>
              <a:t>	Disabilities. </a:t>
            </a:r>
            <a:r>
              <a:rPr lang="en-US" sz="4800" i="1" dirty="0" smtClean="0"/>
              <a:t>Journal of Learning Disabilities</a:t>
            </a:r>
            <a:r>
              <a:rPr lang="en-US" sz="4800" dirty="0" smtClean="0"/>
              <a:t>, 38.</a:t>
            </a:r>
          </a:p>
          <a:p>
            <a:pPr>
              <a:buNone/>
            </a:pPr>
            <a:endParaRPr lang="en-US" dirty="0"/>
          </a:p>
        </p:txBody>
      </p:sp>
    </p:spTree>
  </p:cSld>
  <p:clrMapOvr>
    <a:masterClrMapping/>
  </p:clrMapOvr>
  <p:transition>
    <p:blinds/>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0"/>
            <a:ext cx="7498080" cy="1143000"/>
          </a:xfrm>
        </p:spPr>
        <p:txBody>
          <a:bodyPr/>
          <a:lstStyle/>
          <a:p>
            <a:pPr algn="ctr"/>
            <a:r>
              <a:rPr lang="en-US" dirty="0" smtClean="0"/>
              <a:t>References</a:t>
            </a:r>
            <a:endParaRPr lang="en-US" dirty="0"/>
          </a:p>
        </p:txBody>
      </p:sp>
      <p:sp>
        <p:nvSpPr>
          <p:cNvPr id="3" name="Content Placeholder 2"/>
          <p:cNvSpPr>
            <a:spLocks noGrp="1"/>
          </p:cNvSpPr>
          <p:nvPr>
            <p:ph idx="1"/>
          </p:nvPr>
        </p:nvSpPr>
        <p:spPr>
          <a:xfrm>
            <a:off x="1435608" y="1066800"/>
            <a:ext cx="7498080" cy="5181600"/>
          </a:xfrm>
        </p:spPr>
        <p:txBody>
          <a:bodyPr>
            <a:normAutofit fontScale="25000" lnSpcReduction="20000"/>
          </a:bodyPr>
          <a:lstStyle/>
          <a:p>
            <a:pPr>
              <a:buNone/>
            </a:pPr>
            <a:r>
              <a:rPr lang="en-US" sz="4800" dirty="0" err="1" smtClean="0"/>
              <a:t>Hindin</a:t>
            </a:r>
            <a:r>
              <a:rPr lang="en-US" sz="4800" dirty="0" smtClean="0"/>
              <a:t>, A., &amp; </a:t>
            </a:r>
            <a:r>
              <a:rPr lang="en-US" sz="4800" dirty="0" err="1" smtClean="0"/>
              <a:t>Paratore</a:t>
            </a:r>
            <a:r>
              <a:rPr lang="en-US" sz="4800" dirty="0" smtClean="0"/>
              <a:t>, J. R. (2007). Supporting Young Children’s Literary Learning </a:t>
            </a:r>
          </a:p>
          <a:p>
            <a:pPr>
              <a:buNone/>
            </a:pPr>
            <a:r>
              <a:rPr lang="en-US" sz="4800" dirty="0" smtClean="0"/>
              <a:t>	Through </a:t>
            </a:r>
            <a:r>
              <a:rPr lang="en-US" sz="4800" dirty="0" smtClean="0"/>
              <a:t>Home- School Partnerships: The Effectiveness of a Home Repeated-Reading Intervention. </a:t>
            </a:r>
            <a:r>
              <a:rPr lang="en-US" sz="4800" i="1" dirty="0" smtClean="0"/>
              <a:t>Journal of Literacy Research, </a:t>
            </a:r>
            <a:r>
              <a:rPr lang="en-US" sz="4800" dirty="0" smtClean="0"/>
              <a:t>39(3).</a:t>
            </a:r>
          </a:p>
          <a:p>
            <a:pPr>
              <a:buNone/>
            </a:pPr>
            <a:r>
              <a:rPr lang="en-US" sz="4800" dirty="0" smtClean="0"/>
              <a:t>	</a:t>
            </a:r>
            <a:r>
              <a:rPr lang="en-US" sz="4800" dirty="0" err="1" smtClean="0"/>
              <a:t>doi</a:t>
            </a:r>
            <a:r>
              <a:rPr lang="en-US" sz="4800" dirty="0" smtClean="0"/>
              <a:t>: 1080/10862960701613102</a:t>
            </a:r>
          </a:p>
          <a:p>
            <a:pPr>
              <a:buNone/>
            </a:pPr>
            <a:r>
              <a:rPr lang="en-US" sz="4800" dirty="0" smtClean="0"/>
              <a:t>	</a:t>
            </a:r>
            <a:r>
              <a:rPr lang="en-US" sz="4800" dirty="0" smtClean="0"/>
              <a:t> </a:t>
            </a:r>
          </a:p>
          <a:p>
            <a:pPr>
              <a:buNone/>
            </a:pPr>
            <a:r>
              <a:rPr lang="en-US" sz="4800" dirty="0" err="1" smtClean="0"/>
              <a:t>Kaderavek</a:t>
            </a:r>
            <a:r>
              <a:rPr lang="en-US" sz="4800" dirty="0" smtClean="0"/>
              <a:t>, J. N., &amp; Justice, L.M. (2005). The effect of book genre in the repeated </a:t>
            </a:r>
          </a:p>
          <a:p>
            <a:pPr>
              <a:buNone/>
            </a:pPr>
            <a:r>
              <a:rPr lang="en-US" sz="4800" dirty="0" smtClean="0"/>
              <a:t>	readings of mothers and their children with language impairment: a pilot</a:t>
            </a:r>
          </a:p>
          <a:p>
            <a:pPr>
              <a:buNone/>
            </a:pPr>
            <a:r>
              <a:rPr lang="en-US" sz="4800" dirty="0" smtClean="0"/>
              <a:t>	investigation. </a:t>
            </a:r>
            <a:r>
              <a:rPr lang="en-US" sz="4800" i="1" dirty="0" smtClean="0"/>
              <a:t>Child Language Teaching and Therapy</a:t>
            </a:r>
            <a:r>
              <a:rPr lang="en-US" sz="4800" dirty="0" smtClean="0"/>
              <a:t>, 21.</a:t>
            </a:r>
          </a:p>
          <a:p>
            <a:pPr>
              <a:buNone/>
            </a:pPr>
            <a:r>
              <a:rPr lang="en-US" sz="4800" dirty="0" smtClean="0"/>
              <a:t>	</a:t>
            </a:r>
            <a:r>
              <a:rPr lang="en-US" sz="4800" dirty="0" err="1" smtClean="0"/>
              <a:t>Doi</a:t>
            </a:r>
            <a:r>
              <a:rPr lang="en-US" sz="4800" dirty="0" smtClean="0"/>
              <a:t>: 10.1191/0265659005ct282oa</a:t>
            </a:r>
          </a:p>
          <a:p>
            <a:pPr>
              <a:buNone/>
            </a:pPr>
            <a:r>
              <a:rPr lang="en-US" sz="4800" dirty="0" smtClean="0"/>
              <a:t> </a:t>
            </a:r>
          </a:p>
          <a:p>
            <a:pPr>
              <a:buNone/>
            </a:pPr>
            <a:r>
              <a:rPr lang="en-US" sz="4800" dirty="0" smtClean="0"/>
              <a:t> </a:t>
            </a:r>
            <a:r>
              <a:rPr lang="en-US" sz="4800" dirty="0" err="1" smtClean="0"/>
              <a:t>Laasko</a:t>
            </a:r>
            <a:r>
              <a:rPr lang="en-US" sz="4800" dirty="0" smtClean="0"/>
              <a:t>, M.L., </a:t>
            </a:r>
            <a:r>
              <a:rPr lang="en-US" sz="4800" dirty="0" err="1" smtClean="0"/>
              <a:t>Poikkeus</a:t>
            </a:r>
            <a:r>
              <a:rPr lang="en-US" sz="4800" dirty="0" smtClean="0"/>
              <a:t>, A.M., </a:t>
            </a:r>
            <a:r>
              <a:rPr lang="en-US" sz="4800" dirty="0" err="1" smtClean="0"/>
              <a:t>Eklund</a:t>
            </a:r>
            <a:r>
              <a:rPr lang="en-US" sz="4800" dirty="0" smtClean="0"/>
              <a:t>, K., &amp; </a:t>
            </a:r>
            <a:r>
              <a:rPr lang="en-US" sz="4800" dirty="0" err="1" smtClean="0"/>
              <a:t>Lyytinen</a:t>
            </a:r>
            <a:r>
              <a:rPr lang="en-US" sz="4800" dirty="0" smtClean="0"/>
              <a:t>, P. (2004). Interest in early</a:t>
            </a:r>
          </a:p>
          <a:p>
            <a:pPr>
              <a:buNone/>
            </a:pPr>
            <a:r>
              <a:rPr lang="en-US" sz="4800" dirty="0" smtClean="0"/>
              <a:t>	Shared reading: It’s relation to later language and letter knowledge in children</a:t>
            </a:r>
          </a:p>
          <a:p>
            <a:pPr>
              <a:buNone/>
            </a:pPr>
            <a:r>
              <a:rPr lang="en-US" sz="4800" dirty="0" smtClean="0"/>
              <a:t>	with and without risk for reading difficulties. </a:t>
            </a:r>
            <a:r>
              <a:rPr lang="en-US" sz="4800" i="1" dirty="0" smtClean="0"/>
              <a:t>First Language, </a:t>
            </a:r>
            <a:r>
              <a:rPr lang="en-US" sz="4800" dirty="0" smtClean="0"/>
              <a:t>24, 323-344.</a:t>
            </a:r>
          </a:p>
          <a:p>
            <a:pPr>
              <a:buNone/>
            </a:pPr>
            <a:r>
              <a:rPr lang="en-US" sz="4800" dirty="0" smtClean="0"/>
              <a:t> </a:t>
            </a:r>
          </a:p>
          <a:p>
            <a:pPr>
              <a:buNone/>
            </a:pPr>
            <a:r>
              <a:rPr lang="en-US" sz="4800" dirty="0" smtClean="0"/>
              <a:t> </a:t>
            </a:r>
            <a:r>
              <a:rPr lang="en-US" sz="4800" dirty="0" err="1" smtClean="0"/>
              <a:t>Lachner</a:t>
            </a:r>
            <a:r>
              <a:rPr lang="en-US" sz="4800" dirty="0" smtClean="0"/>
              <a:t>, W., &amp; </a:t>
            </a:r>
            <a:r>
              <a:rPr lang="en-US" sz="4800" dirty="0" err="1" smtClean="0"/>
              <a:t>Zevenbergen</a:t>
            </a:r>
            <a:r>
              <a:rPr lang="en-US" sz="4800" dirty="0" smtClean="0"/>
              <a:t>, A. (2008). Parent and Child References to Letters During</a:t>
            </a:r>
          </a:p>
          <a:p>
            <a:pPr>
              <a:buNone/>
            </a:pPr>
            <a:r>
              <a:rPr lang="en-US" sz="4800" dirty="0" smtClean="0"/>
              <a:t>	Alphabet Book Readings: Relations to Child Age and Letter Name Knowledge.</a:t>
            </a:r>
          </a:p>
          <a:p>
            <a:pPr>
              <a:buNone/>
            </a:pPr>
            <a:r>
              <a:rPr lang="en-US" sz="4800" dirty="0" smtClean="0"/>
              <a:t>	</a:t>
            </a:r>
            <a:r>
              <a:rPr lang="en-US" sz="4800" i="1" dirty="0" smtClean="0"/>
              <a:t>Early Education and Development, </a:t>
            </a:r>
            <a:r>
              <a:rPr lang="en-US" sz="4800" dirty="0" smtClean="0"/>
              <a:t>19. </a:t>
            </a:r>
            <a:r>
              <a:rPr lang="en-US" sz="4800" dirty="0" err="1" smtClean="0"/>
              <a:t>doi</a:t>
            </a:r>
            <a:r>
              <a:rPr lang="en-US" sz="4800" dirty="0" smtClean="0"/>
              <a:t>: 10.1080/104092802230981</a:t>
            </a:r>
          </a:p>
          <a:p>
            <a:pPr>
              <a:buNone/>
            </a:pPr>
            <a:r>
              <a:rPr lang="en-US" sz="4800" dirty="0" smtClean="0"/>
              <a:t> </a:t>
            </a:r>
            <a:endParaRPr lang="en-US" sz="4800" dirty="0" smtClean="0"/>
          </a:p>
          <a:p>
            <a:pPr>
              <a:buNone/>
            </a:pPr>
            <a:r>
              <a:rPr lang="en-US" sz="4800" dirty="0" err="1" smtClean="0"/>
              <a:t>Lonigan</a:t>
            </a:r>
            <a:r>
              <a:rPr lang="en-US" sz="4800" dirty="0" smtClean="0"/>
              <a:t>, C.J., Anthony,  J.L., Bloomfield, B.G., Dyer, S.M., &amp; Samuel, C.S. (1999).</a:t>
            </a:r>
          </a:p>
          <a:p>
            <a:pPr lvl="1">
              <a:buNone/>
            </a:pPr>
            <a:r>
              <a:rPr lang="en-US" sz="4800" dirty="0" smtClean="0"/>
              <a:t>Effects of Two Shared-Reading Interventions on Emergent Literacy Skills of At Risk Preschoolers. </a:t>
            </a:r>
            <a:r>
              <a:rPr lang="en-US" sz="4800" i="1" dirty="0" smtClean="0"/>
              <a:t>Journal of </a:t>
            </a:r>
            <a:r>
              <a:rPr lang="en-US" sz="4800" i="1" dirty="0" smtClean="0"/>
              <a:t>Early </a:t>
            </a:r>
          </a:p>
          <a:p>
            <a:pPr lvl="1">
              <a:buNone/>
            </a:pPr>
            <a:r>
              <a:rPr lang="en-US" sz="4800" i="1" dirty="0" smtClean="0"/>
              <a:t>Intervention</a:t>
            </a:r>
            <a:r>
              <a:rPr lang="en-US" sz="4800" dirty="0" smtClean="0"/>
              <a:t>, 22. doi:10.1177/1053815119902200406</a:t>
            </a:r>
          </a:p>
          <a:p>
            <a:pPr>
              <a:buNone/>
            </a:pPr>
            <a:endParaRPr lang="en-US" sz="4800" dirty="0" smtClean="0"/>
          </a:p>
          <a:p>
            <a:pPr>
              <a:buNone/>
            </a:pPr>
            <a:r>
              <a:rPr lang="en-US" sz="4800" dirty="0" smtClean="0"/>
              <a:t>McNeill</a:t>
            </a:r>
            <a:r>
              <a:rPr lang="en-US" sz="4800" dirty="0" smtClean="0"/>
              <a:t>, J.H., &amp; Flower, S.A. (1999) Let’s Talk: Encouraging Mother- Child </a:t>
            </a:r>
          </a:p>
          <a:p>
            <a:pPr>
              <a:buNone/>
            </a:pPr>
            <a:r>
              <a:rPr lang="en-US" sz="4800" dirty="0" smtClean="0"/>
              <a:t>	Conversations During Story Reading. Journal of Early Intervention, 22.</a:t>
            </a:r>
          </a:p>
          <a:p>
            <a:pPr>
              <a:buNone/>
            </a:pPr>
            <a:r>
              <a:rPr lang="en-US" sz="4800" dirty="0" smtClean="0"/>
              <a:t>	</a:t>
            </a:r>
            <a:r>
              <a:rPr lang="en-US" sz="4800" dirty="0" err="1" smtClean="0"/>
              <a:t>Doi</a:t>
            </a:r>
            <a:r>
              <a:rPr lang="en-US" sz="4800" dirty="0" smtClean="0"/>
              <a:t>: 10.1177/105381519902200106</a:t>
            </a:r>
          </a:p>
          <a:p>
            <a:pPr>
              <a:buNone/>
            </a:pP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0"/>
            <a:ext cx="7498080" cy="838200"/>
          </a:xfrm>
        </p:spPr>
        <p:txBody>
          <a:bodyPr/>
          <a:lstStyle/>
          <a:p>
            <a:pPr algn="ctr"/>
            <a:r>
              <a:rPr lang="en-US" dirty="0" smtClean="0"/>
              <a:t>References</a:t>
            </a:r>
            <a:endParaRPr lang="en-US" dirty="0"/>
          </a:p>
        </p:txBody>
      </p:sp>
      <p:sp>
        <p:nvSpPr>
          <p:cNvPr id="3" name="Content Placeholder 2"/>
          <p:cNvSpPr>
            <a:spLocks noGrp="1"/>
          </p:cNvSpPr>
          <p:nvPr>
            <p:ph idx="1"/>
          </p:nvPr>
        </p:nvSpPr>
        <p:spPr>
          <a:xfrm>
            <a:off x="1435608" y="762000"/>
            <a:ext cx="7498080" cy="5486400"/>
          </a:xfrm>
        </p:spPr>
        <p:txBody>
          <a:bodyPr>
            <a:normAutofit fontScale="25000" lnSpcReduction="20000"/>
          </a:bodyPr>
          <a:lstStyle/>
          <a:p>
            <a:pPr>
              <a:buNone/>
            </a:pPr>
            <a:r>
              <a:rPr lang="en-US" sz="4800" dirty="0" smtClean="0"/>
              <a:t>Mooney, M. (1994). Reading to Children: A Positive Step on the Road to Literacy </a:t>
            </a:r>
          </a:p>
          <a:p>
            <a:pPr>
              <a:buNone/>
            </a:pPr>
            <a:r>
              <a:rPr lang="en-US" sz="4800" dirty="0" smtClean="0"/>
              <a:t>	[Electronic version]. </a:t>
            </a:r>
            <a:r>
              <a:rPr lang="en-US" sz="4800" i="1" dirty="0" smtClean="0"/>
              <a:t>Teaching Pre K-8, </a:t>
            </a:r>
            <a:r>
              <a:rPr lang="en-US" sz="4800" dirty="0" smtClean="0"/>
              <a:t>25, 90-92.</a:t>
            </a:r>
          </a:p>
          <a:p>
            <a:pPr>
              <a:buNone/>
            </a:pPr>
            <a:r>
              <a:rPr lang="en-US" sz="4800" dirty="0" smtClean="0"/>
              <a:t> </a:t>
            </a:r>
          </a:p>
          <a:p>
            <a:pPr>
              <a:buNone/>
            </a:pPr>
            <a:r>
              <a:rPr lang="en-US" sz="4800" dirty="0" smtClean="0"/>
              <a:t>Morgan, A. (2005). Shared reading interactions between mothers and pre-school </a:t>
            </a:r>
          </a:p>
          <a:p>
            <a:pPr>
              <a:buNone/>
            </a:pPr>
            <a:r>
              <a:rPr lang="en-US" sz="4800" dirty="0" smtClean="0"/>
              <a:t>	Children: Case studies of three dyads from a disadvantaged community.</a:t>
            </a:r>
          </a:p>
          <a:p>
            <a:pPr>
              <a:buNone/>
            </a:pPr>
            <a:r>
              <a:rPr lang="en-US" sz="4800" dirty="0" smtClean="0"/>
              <a:t>	</a:t>
            </a:r>
            <a:r>
              <a:rPr lang="en-US" sz="4800" i="1" dirty="0" smtClean="0"/>
              <a:t>Journal of Early Childhood Literacy</a:t>
            </a:r>
            <a:r>
              <a:rPr lang="en-US" sz="4800" dirty="0" smtClean="0"/>
              <a:t>, 5. </a:t>
            </a:r>
            <a:r>
              <a:rPr lang="en-US" sz="4800" dirty="0" err="1" smtClean="0"/>
              <a:t>doi</a:t>
            </a:r>
            <a:r>
              <a:rPr lang="en-US" sz="4800" dirty="0" smtClean="0"/>
              <a:t>: 10.1177//1468798405058689</a:t>
            </a:r>
          </a:p>
          <a:p>
            <a:pPr>
              <a:buNone/>
            </a:pPr>
            <a:r>
              <a:rPr lang="en-US" sz="4800" dirty="0" smtClean="0"/>
              <a:t> </a:t>
            </a:r>
          </a:p>
          <a:p>
            <a:pPr>
              <a:buNone/>
            </a:pPr>
            <a:r>
              <a:rPr lang="en-US" sz="4800" dirty="0" smtClean="0"/>
              <a:t>Norris</a:t>
            </a:r>
            <a:r>
              <a:rPr lang="en-US" sz="4800" dirty="0" smtClean="0"/>
              <a:t>, C. (1976). </a:t>
            </a:r>
            <a:r>
              <a:rPr lang="en-US" sz="4800" i="1" dirty="0" smtClean="0"/>
              <a:t>Renewed Interest in Piaget and Montessori: Implications for the Teaching of Beginning Reading</a:t>
            </a:r>
            <a:r>
              <a:rPr lang="en-US" sz="4800" dirty="0" smtClean="0"/>
              <a:t>. Retrieved from ERIC database.</a:t>
            </a:r>
          </a:p>
          <a:p>
            <a:pPr>
              <a:buNone/>
            </a:pPr>
            <a:endParaRPr lang="en-US" sz="4800" dirty="0" smtClean="0"/>
          </a:p>
          <a:p>
            <a:pPr>
              <a:buNone/>
            </a:pPr>
            <a:r>
              <a:rPr lang="en-US" sz="4800" dirty="0" smtClean="0"/>
              <a:t>North </a:t>
            </a:r>
            <a:r>
              <a:rPr lang="en-US" sz="4800" dirty="0" smtClean="0"/>
              <a:t>Central Regional Educational Laboratory. (</a:t>
            </a:r>
            <a:r>
              <a:rPr lang="en-US" sz="4800" dirty="0" err="1" smtClean="0"/>
              <a:t>n.d</a:t>
            </a:r>
            <a:r>
              <a:rPr lang="en-US" sz="4800" dirty="0" smtClean="0"/>
              <a:t>.) </a:t>
            </a:r>
            <a:r>
              <a:rPr lang="en-US" sz="4800" i="1" dirty="0" smtClean="0"/>
              <a:t>Piaget and </a:t>
            </a:r>
            <a:r>
              <a:rPr lang="en-US" sz="4800" i="1" dirty="0" err="1" smtClean="0"/>
              <a:t>Vygotsky</a:t>
            </a:r>
            <a:r>
              <a:rPr lang="en-US" sz="4800" i="1" dirty="0" smtClean="0"/>
              <a:t>. </a:t>
            </a:r>
            <a:r>
              <a:rPr lang="en-US" sz="4800" dirty="0" smtClean="0"/>
              <a:t>Retrieved </a:t>
            </a:r>
          </a:p>
          <a:p>
            <a:pPr>
              <a:buNone/>
            </a:pPr>
            <a:r>
              <a:rPr lang="en-US" sz="4800" dirty="0" smtClean="0"/>
              <a:t> 	from http://www.ncrel.org/sdrs/areas/issues/content/cntareas/reading/li1lk21.htm</a:t>
            </a:r>
          </a:p>
          <a:p>
            <a:pPr>
              <a:buNone/>
            </a:pPr>
            <a:endParaRPr lang="en-US" sz="4800" dirty="0" smtClean="0"/>
          </a:p>
          <a:p>
            <a:pPr>
              <a:buNone/>
            </a:pPr>
            <a:r>
              <a:rPr lang="en-US" sz="4800" dirty="0" smtClean="0"/>
              <a:t>Otis </a:t>
            </a:r>
            <a:r>
              <a:rPr lang="en-US" sz="4800" dirty="0" smtClean="0"/>
              <a:t>Hurst, C. (1996). Reading with your child at home [Electronic version].</a:t>
            </a:r>
          </a:p>
          <a:p>
            <a:pPr>
              <a:buNone/>
            </a:pPr>
            <a:r>
              <a:rPr lang="en-US" sz="4800" dirty="0" smtClean="0"/>
              <a:t>	</a:t>
            </a:r>
            <a:r>
              <a:rPr lang="en-US" sz="4800" i="1" dirty="0" smtClean="0"/>
              <a:t>Teaching Pre K-8</a:t>
            </a:r>
            <a:r>
              <a:rPr lang="en-US" sz="4800" dirty="0" smtClean="0"/>
              <a:t>, 26, 52-54.</a:t>
            </a:r>
          </a:p>
          <a:p>
            <a:pPr>
              <a:buNone/>
            </a:pPr>
            <a:r>
              <a:rPr lang="en-US" sz="4800" dirty="0" smtClean="0"/>
              <a:t> </a:t>
            </a:r>
          </a:p>
          <a:p>
            <a:pPr>
              <a:buNone/>
            </a:pPr>
            <a:r>
              <a:rPr lang="en-US" sz="4800" dirty="0" smtClean="0"/>
              <a:t>Otto, B. W. (1990). Development of </a:t>
            </a:r>
            <a:r>
              <a:rPr lang="en-US" sz="4800" dirty="0" err="1" smtClean="0"/>
              <a:t>Innter</a:t>
            </a:r>
            <a:r>
              <a:rPr lang="en-US" sz="4800" dirty="0" smtClean="0"/>
              <a:t>-City Kindergarteners’ Emergent </a:t>
            </a:r>
            <a:r>
              <a:rPr lang="en-US" sz="4800" dirty="0" smtClean="0"/>
              <a:t>Literacy In </a:t>
            </a:r>
            <a:r>
              <a:rPr lang="en-US" sz="4800" dirty="0" smtClean="0"/>
              <a:t>a Read-at-home Program. </a:t>
            </a:r>
            <a:r>
              <a:rPr lang="en-US" sz="4800" i="1" dirty="0" smtClean="0"/>
              <a:t>Resources in Education, 26. </a:t>
            </a:r>
            <a:r>
              <a:rPr lang="en-US" sz="4800" dirty="0" smtClean="0"/>
              <a:t> Retrieved from </a:t>
            </a:r>
          </a:p>
          <a:p>
            <a:pPr>
              <a:buNone/>
            </a:pPr>
            <a:r>
              <a:rPr lang="en-US" sz="4800" dirty="0" smtClean="0"/>
              <a:t>	http</a:t>
            </a:r>
            <a:r>
              <a:rPr lang="en-US" sz="4800" dirty="0" smtClean="0"/>
              <a:t>://search.ebscohost.com.ezproxy.brooklyn.cuny.edu:2048/login.aspx?direct=true&amp;db=eric&amp;AN=ED323527&amp;site=ehost-live</a:t>
            </a:r>
          </a:p>
          <a:p>
            <a:pPr>
              <a:buNone/>
            </a:pPr>
            <a:r>
              <a:rPr lang="en-US" sz="4800" dirty="0" smtClean="0"/>
              <a:t> </a:t>
            </a:r>
          </a:p>
          <a:p>
            <a:pPr>
              <a:buNone/>
            </a:pPr>
            <a:r>
              <a:rPr lang="en-US" sz="4800" dirty="0" smtClean="0"/>
              <a:t>Partridge, H. A. (2004). Helping Parents Make the Most of Shared Book Reading.  </a:t>
            </a:r>
            <a:r>
              <a:rPr lang="en-US" sz="4800" i="1" dirty="0" smtClean="0"/>
              <a:t>Early </a:t>
            </a:r>
            <a:endParaRPr lang="en-US" sz="4800" dirty="0" smtClean="0"/>
          </a:p>
          <a:p>
            <a:pPr>
              <a:buNone/>
            </a:pPr>
            <a:r>
              <a:rPr lang="en-US" sz="4800" i="1" dirty="0" smtClean="0"/>
              <a:t>	Childhood Education Journal</a:t>
            </a:r>
            <a:r>
              <a:rPr lang="en-US" sz="4800" dirty="0" smtClean="0"/>
              <a:t>, 32(1), 25-30</a:t>
            </a:r>
          </a:p>
          <a:p>
            <a:pPr>
              <a:buNone/>
            </a:pPr>
            <a:r>
              <a:rPr lang="en-US" sz="4800" dirty="0" smtClean="0"/>
              <a:t>	Doi:10.1023/B:ECEJ.0000039640.63118.d4</a:t>
            </a:r>
          </a:p>
          <a:p>
            <a:pPr>
              <a:buNone/>
            </a:pPr>
            <a:r>
              <a:rPr lang="en-US" sz="4800" dirty="0" smtClean="0"/>
              <a:t> </a:t>
            </a:r>
          </a:p>
          <a:p>
            <a:pPr>
              <a:buNone/>
            </a:pPr>
            <a:r>
              <a:rPr lang="en-US" sz="4800" dirty="0" err="1" smtClean="0"/>
              <a:t>Raban</a:t>
            </a:r>
            <a:r>
              <a:rPr lang="en-US" sz="4800" dirty="0" smtClean="0"/>
              <a:t>, B., &amp; Nolan, A. (2005). Reading practices experienced by preschool children in</a:t>
            </a:r>
          </a:p>
          <a:p>
            <a:pPr>
              <a:buNone/>
            </a:pPr>
            <a:r>
              <a:rPr lang="en-US" sz="4800" dirty="0" smtClean="0"/>
              <a:t>	areas of disadvantage. </a:t>
            </a:r>
            <a:r>
              <a:rPr lang="en-US" sz="4800" i="1" dirty="0" smtClean="0"/>
              <a:t>Journal of Early Childhood Research</a:t>
            </a:r>
            <a:r>
              <a:rPr lang="en-US" sz="4800" dirty="0" smtClean="0"/>
              <a:t>, 3.  289-298.</a:t>
            </a:r>
          </a:p>
          <a:p>
            <a:pPr>
              <a:buNone/>
            </a:pPr>
            <a:r>
              <a:rPr lang="en-US" sz="4800" dirty="0" smtClean="0"/>
              <a:t>	</a:t>
            </a:r>
            <a:r>
              <a:rPr lang="en-US" sz="4800" dirty="0" err="1" smtClean="0"/>
              <a:t>Doi</a:t>
            </a:r>
            <a:r>
              <a:rPr lang="en-US" sz="4800" dirty="0" smtClean="0"/>
              <a:t>: 10.1177/1476718x05056528</a:t>
            </a:r>
          </a:p>
          <a:p>
            <a:endParaRPr lang="en-US" dirty="0"/>
          </a:p>
        </p:txBody>
      </p:sp>
    </p:spTree>
  </p:cSld>
  <p:clrMapOvr>
    <a:masterClrMapping/>
  </p:clrMapOvr>
  <p:transition>
    <p:blinds dir="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152400"/>
            <a:ext cx="7498080" cy="990600"/>
          </a:xfrm>
        </p:spPr>
        <p:txBody>
          <a:bodyPr>
            <a:normAutofit/>
          </a:bodyPr>
          <a:lstStyle/>
          <a:p>
            <a:pPr algn="ctr"/>
            <a:r>
              <a:rPr lang="en-US" sz="4000" dirty="0" smtClean="0"/>
              <a:t>References</a:t>
            </a:r>
            <a:endParaRPr lang="en-US" sz="4000" dirty="0"/>
          </a:p>
        </p:txBody>
      </p:sp>
      <p:sp>
        <p:nvSpPr>
          <p:cNvPr id="3" name="Content Placeholder 2"/>
          <p:cNvSpPr>
            <a:spLocks noGrp="1"/>
          </p:cNvSpPr>
          <p:nvPr>
            <p:ph idx="1"/>
          </p:nvPr>
        </p:nvSpPr>
        <p:spPr>
          <a:xfrm>
            <a:off x="1435608" y="533400"/>
            <a:ext cx="7498080" cy="5715000"/>
          </a:xfrm>
        </p:spPr>
        <p:txBody>
          <a:bodyPr>
            <a:normAutofit fontScale="25000" lnSpcReduction="20000"/>
          </a:bodyPr>
          <a:lstStyle/>
          <a:p>
            <a:pPr>
              <a:buNone/>
            </a:pPr>
            <a:r>
              <a:rPr lang="en-US" sz="4400" dirty="0" err="1" smtClean="0"/>
              <a:t>Rasinski</a:t>
            </a:r>
            <a:r>
              <a:rPr lang="en-US" sz="4400" dirty="0" smtClean="0"/>
              <a:t>, T., &amp; Stevenson, B. (2005). The Effects of Fast Start Reading:  A Fluency</a:t>
            </a:r>
          </a:p>
          <a:p>
            <a:pPr>
              <a:buNone/>
            </a:pPr>
            <a:r>
              <a:rPr lang="en-US" sz="4400" dirty="0" smtClean="0"/>
              <a:t>	Based Home Involvement Reading Program on the Reading Achievement of</a:t>
            </a:r>
          </a:p>
          <a:p>
            <a:pPr>
              <a:buNone/>
            </a:pPr>
            <a:r>
              <a:rPr lang="en-US" sz="4400" dirty="0" smtClean="0"/>
              <a:t>	Beginning Readers. </a:t>
            </a:r>
            <a:r>
              <a:rPr lang="en-US" sz="4400" i="1" dirty="0" smtClean="0"/>
              <a:t>Reading Psychology An International Quarterly, </a:t>
            </a:r>
            <a:r>
              <a:rPr lang="en-US" sz="4400" dirty="0" smtClean="0"/>
              <a:t>26(2).</a:t>
            </a:r>
          </a:p>
          <a:p>
            <a:pPr>
              <a:buNone/>
            </a:pPr>
            <a:r>
              <a:rPr lang="en-US" sz="4400" dirty="0" smtClean="0"/>
              <a:t>	</a:t>
            </a:r>
            <a:r>
              <a:rPr lang="en-US" sz="4400" dirty="0" err="1" smtClean="0"/>
              <a:t>doi</a:t>
            </a:r>
            <a:r>
              <a:rPr lang="en-US" sz="4400" dirty="0" smtClean="0"/>
              <a:t>: 10.1080/02702710590930483</a:t>
            </a:r>
          </a:p>
          <a:p>
            <a:pPr>
              <a:buNone/>
            </a:pPr>
            <a:r>
              <a:rPr lang="en-US" sz="4400" dirty="0" smtClean="0"/>
              <a:t> </a:t>
            </a:r>
          </a:p>
          <a:p>
            <a:pPr>
              <a:buNone/>
            </a:pPr>
            <a:r>
              <a:rPr lang="en-US" sz="4400" dirty="0" smtClean="0"/>
              <a:t>Roberts, T.A. (2008). Home Storybook Reading in Primary or Second Language 	</a:t>
            </a:r>
          </a:p>
          <a:p>
            <a:pPr>
              <a:buNone/>
            </a:pPr>
            <a:r>
              <a:rPr lang="en-US" sz="4400" dirty="0" smtClean="0"/>
              <a:t>	With </a:t>
            </a:r>
            <a:r>
              <a:rPr lang="en-US" sz="4400" dirty="0" smtClean="0"/>
              <a:t>Pre School Children. Evidence of Equal Effectiveness for Second</a:t>
            </a:r>
          </a:p>
          <a:p>
            <a:pPr>
              <a:buNone/>
            </a:pPr>
            <a:r>
              <a:rPr lang="en-US" sz="4400" dirty="0" smtClean="0"/>
              <a:t>	Language </a:t>
            </a:r>
            <a:r>
              <a:rPr lang="en-US" sz="4400" dirty="0" smtClean="0"/>
              <a:t>Vocabulary Acquisition.[Electronic </a:t>
            </a:r>
            <a:r>
              <a:rPr lang="en-US" sz="4400" dirty="0" err="1" smtClean="0"/>
              <a:t>Verson</a:t>
            </a:r>
            <a:r>
              <a:rPr lang="en-US" sz="4400" dirty="0" smtClean="0"/>
              <a:t>] </a:t>
            </a:r>
            <a:r>
              <a:rPr lang="en-US" sz="4400" i="1" dirty="0" smtClean="0"/>
              <a:t>Reading </a:t>
            </a:r>
            <a:r>
              <a:rPr lang="en-US" sz="4400" i="1" dirty="0" err="1" smtClean="0"/>
              <a:t>Reseach</a:t>
            </a:r>
            <a:r>
              <a:rPr lang="en-US" sz="4400" i="1" dirty="0" smtClean="0"/>
              <a:t> Quarterly, </a:t>
            </a:r>
            <a:r>
              <a:rPr lang="en-US" sz="4400" dirty="0" smtClean="0"/>
              <a:t>43(2), 103-130.</a:t>
            </a:r>
          </a:p>
          <a:p>
            <a:pPr>
              <a:buNone/>
            </a:pPr>
            <a:r>
              <a:rPr lang="en-US" sz="4400" dirty="0" smtClean="0"/>
              <a:t> </a:t>
            </a:r>
            <a:endParaRPr lang="en-US" sz="4400" dirty="0" smtClean="0"/>
          </a:p>
          <a:p>
            <a:pPr>
              <a:buNone/>
            </a:pPr>
            <a:r>
              <a:rPr lang="fr-FR" sz="4400" dirty="0" smtClean="0"/>
              <a:t>Saint-Laurent</a:t>
            </a:r>
            <a:r>
              <a:rPr lang="fr-FR" sz="4400" dirty="0" smtClean="0"/>
              <a:t>, L., &amp; </a:t>
            </a:r>
            <a:r>
              <a:rPr lang="fr-FR" sz="4400" dirty="0" err="1" smtClean="0"/>
              <a:t>Giasson</a:t>
            </a:r>
            <a:r>
              <a:rPr lang="fr-FR" sz="4400" dirty="0" smtClean="0"/>
              <a:t>, J. (2005). </a:t>
            </a:r>
            <a:r>
              <a:rPr lang="en-US" sz="4400" dirty="0" smtClean="0"/>
              <a:t>Effects of a family literacy program adapting</a:t>
            </a:r>
          </a:p>
          <a:p>
            <a:pPr>
              <a:buNone/>
            </a:pPr>
            <a:r>
              <a:rPr lang="en-US" sz="4400" dirty="0" smtClean="0"/>
              <a:t>	Parental intervention to first graders’ evolution of reading and writing abilities.</a:t>
            </a:r>
          </a:p>
          <a:p>
            <a:pPr>
              <a:buNone/>
            </a:pPr>
            <a:r>
              <a:rPr lang="en-US" sz="4400" dirty="0" smtClean="0"/>
              <a:t>	</a:t>
            </a:r>
            <a:r>
              <a:rPr lang="en-US" sz="4400" i="1" dirty="0" smtClean="0"/>
              <a:t>Journal of Early Childhood Literacy</a:t>
            </a:r>
            <a:r>
              <a:rPr lang="en-US" sz="4400" dirty="0" smtClean="0"/>
              <a:t>, 5. </a:t>
            </a:r>
            <a:r>
              <a:rPr lang="en-US" sz="4400" dirty="0" err="1" smtClean="0"/>
              <a:t>doi</a:t>
            </a:r>
            <a:r>
              <a:rPr lang="en-US" sz="4400" dirty="0" smtClean="0"/>
              <a:t>: 10.1177/146879840508688</a:t>
            </a:r>
          </a:p>
          <a:p>
            <a:pPr>
              <a:buNone/>
            </a:pPr>
            <a:endParaRPr lang="de-DE" sz="4400" dirty="0" smtClean="0"/>
          </a:p>
          <a:p>
            <a:pPr>
              <a:buNone/>
            </a:pPr>
            <a:r>
              <a:rPr lang="de-DE" sz="4400" dirty="0" smtClean="0"/>
              <a:t>Scheffner </a:t>
            </a:r>
            <a:r>
              <a:rPr lang="de-DE" sz="4400" dirty="0" smtClean="0"/>
              <a:t>Hammer, C., Farkas, G., &amp; Maczuga, S. (2010). </a:t>
            </a:r>
            <a:r>
              <a:rPr lang="en-US" sz="4400" dirty="0" smtClean="0"/>
              <a:t>The Language and Literacy</a:t>
            </a:r>
          </a:p>
          <a:p>
            <a:pPr>
              <a:buNone/>
            </a:pPr>
            <a:r>
              <a:rPr lang="en-US" sz="4400" dirty="0" smtClean="0"/>
              <a:t>	Development of Head Start Children: A Study Using the Family and Child </a:t>
            </a:r>
          </a:p>
          <a:p>
            <a:pPr>
              <a:buNone/>
            </a:pPr>
            <a:r>
              <a:rPr lang="en-US" sz="4400" dirty="0" smtClean="0"/>
              <a:t>	Experiences </a:t>
            </a:r>
            <a:r>
              <a:rPr lang="en-US" sz="4400" dirty="0" smtClean="0"/>
              <a:t>Survey Databases [Electronic version]. </a:t>
            </a:r>
            <a:r>
              <a:rPr lang="en-US" sz="4400" i="1" dirty="0" smtClean="0"/>
              <a:t>Journal of Language, Speech &amp; Hearing Services In Schools</a:t>
            </a:r>
            <a:r>
              <a:rPr lang="en-US" sz="4400" dirty="0" smtClean="0"/>
              <a:t>, 41, 70-83.</a:t>
            </a:r>
          </a:p>
          <a:p>
            <a:pPr>
              <a:buNone/>
            </a:pPr>
            <a:r>
              <a:rPr lang="en-US" sz="4400" dirty="0" smtClean="0"/>
              <a:t> </a:t>
            </a:r>
          </a:p>
          <a:p>
            <a:pPr>
              <a:buNone/>
            </a:pPr>
            <a:r>
              <a:rPr lang="en-US" sz="4400" dirty="0" smtClean="0"/>
              <a:t> </a:t>
            </a:r>
            <a:r>
              <a:rPr lang="en-US" sz="4400" dirty="0" err="1" smtClean="0"/>
              <a:t>Senechal</a:t>
            </a:r>
            <a:r>
              <a:rPr lang="en-US" sz="4400" dirty="0" smtClean="0"/>
              <a:t>, M., Pagan, S., Lever, R., &amp; </a:t>
            </a:r>
            <a:r>
              <a:rPr lang="en-US" sz="4400" dirty="0" err="1" smtClean="0"/>
              <a:t>Quellette</a:t>
            </a:r>
            <a:r>
              <a:rPr lang="en-US" sz="4400" dirty="0" smtClean="0"/>
              <a:t>, G.P.. (2008). Relations Among the </a:t>
            </a:r>
          </a:p>
          <a:p>
            <a:pPr>
              <a:buNone/>
            </a:pPr>
            <a:r>
              <a:rPr lang="en-US" sz="4400" dirty="0" smtClean="0"/>
              <a:t>	Frequency of Shared Reading and 4-year old Children’s Vocabulary, </a:t>
            </a:r>
          </a:p>
          <a:p>
            <a:pPr>
              <a:buNone/>
            </a:pPr>
            <a:r>
              <a:rPr lang="en-US" sz="4400" dirty="0" smtClean="0"/>
              <a:t>	Morphological and Syntax Comprehension, and Narrative Skills.  </a:t>
            </a:r>
            <a:r>
              <a:rPr lang="en-US" sz="4400" i="1" dirty="0" smtClean="0"/>
              <a:t>Early</a:t>
            </a:r>
            <a:endParaRPr lang="en-US" sz="4400" dirty="0" smtClean="0"/>
          </a:p>
          <a:p>
            <a:pPr>
              <a:buNone/>
            </a:pPr>
            <a:r>
              <a:rPr lang="en-US" sz="4400" i="1" dirty="0" smtClean="0"/>
              <a:t>	Education and Development</a:t>
            </a:r>
            <a:r>
              <a:rPr lang="en-US" sz="4400" dirty="0" smtClean="0"/>
              <a:t>, 19. </a:t>
            </a:r>
            <a:r>
              <a:rPr lang="en-US" sz="4400" dirty="0" err="1" smtClean="0"/>
              <a:t>doi</a:t>
            </a:r>
            <a:r>
              <a:rPr lang="en-US" sz="4400" dirty="0" smtClean="0"/>
              <a:t>: 10.1080/10409280701838710</a:t>
            </a:r>
          </a:p>
          <a:p>
            <a:pPr>
              <a:buNone/>
            </a:pPr>
            <a:r>
              <a:rPr lang="en-US" sz="4400" dirty="0" smtClean="0"/>
              <a:t> </a:t>
            </a:r>
            <a:endParaRPr lang="en-US" sz="4400" dirty="0" smtClean="0"/>
          </a:p>
          <a:p>
            <a:pPr>
              <a:buNone/>
            </a:pPr>
            <a:r>
              <a:rPr lang="en-US" sz="4400" dirty="0" smtClean="0"/>
              <a:t>Taylor</a:t>
            </a:r>
            <a:r>
              <a:rPr lang="en-US" sz="4400" dirty="0" smtClean="0"/>
              <a:t>, B.M., Frye, B.J., &amp; Maruyama, G.M. (1990). Time spent Reading and </a:t>
            </a:r>
          </a:p>
          <a:p>
            <a:pPr>
              <a:buNone/>
            </a:pPr>
            <a:r>
              <a:rPr lang="en-US" sz="4400" dirty="0" smtClean="0"/>
              <a:t>	Reading Growth. American Educational Research Journal, 27</a:t>
            </a:r>
          </a:p>
          <a:p>
            <a:pPr>
              <a:buNone/>
            </a:pPr>
            <a:r>
              <a:rPr lang="en-US" sz="4400" dirty="0" smtClean="0"/>
              <a:t>	</a:t>
            </a:r>
            <a:r>
              <a:rPr lang="en-US" sz="4400" dirty="0" err="1" smtClean="0"/>
              <a:t>Doi</a:t>
            </a:r>
            <a:r>
              <a:rPr lang="en-US" sz="4400" dirty="0" smtClean="0"/>
              <a:t>: 10:3102/00028312027002351</a:t>
            </a:r>
          </a:p>
          <a:p>
            <a:pPr>
              <a:buNone/>
            </a:pPr>
            <a:r>
              <a:rPr lang="en-US" sz="4400" dirty="0" smtClean="0"/>
              <a:t> </a:t>
            </a:r>
          </a:p>
          <a:p>
            <a:pPr>
              <a:buNone/>
            </a:pPr>
            <a:r>
              <a:rPr lang="en-US" sz="4400" dirty="0" err="1" smtClean="0"/>
              <a:t>Vandermaas</a:t>
            </a:r>
            <a:r>
              <a:rPr lang="en-US" sz="4400" dirty="0" smtClean="0"/>
              <a:t>-Peeler, M., Nelson, J., Bumpass, C., &amp; </a:t>
            </a:r>
            <a:r>
              <a:rPr lang="en-US" sz="4400" dirty="0" err="1" smtClean="0"/>
              <a:t>Sassine</a:t>
            </a:r>
            <a:r>
              <a:rPr lang="en-US" sz="4400" dirty="0" smtClean="0"/>
              <a:t>, B. (2009). Social contexts</a:t>
            </a:r>
          </a:p>
          <a:p>
            <a:pPr>
              <a:buNone/>
            </a:pPr>
            <a:r>
              <a:rPr lang="en-US" sz="4400" dirty="0" smtClean="0"/>
              <a:t>	of development: Parent-child interactions during reading and play. </a:t>
            </a:r>
            <a:r>
              <a:rPr lang="en-US" sz="4400" i="1" dirty="0" smtClean="0"/>
              <a:t>Journal of</a:t>
            </a:r>
            <a:endParaRPr lang="en-US" sz="4400" dirty="0" smtClean="0"/>
          </a:p>
          <a:p>
            <a:pPr>
              <a:buNone/>
            </a:pPr>
            <a:r>
              <a:rPr lang="en-US" sz="4400" i="1" dirty="0" smtClean="0"/>
              <a:t>	Early Childhood Literacy,</a:t>
            </a:r>
            <a:r>
              <a:rPr lang="en-US" sz="4400" dirty="0" smtClean="0"/>
              <a:t> 9, 295-317.</a:t>
            </a:r>
          </a:p>
          <a:p>
            <a:pPr>
              <a:buNone/>
            </a:pPr>
            <a:r>
              <a:rPr lang="en-US" sz="4400" dirty="0" smtClean="0"/>
              <a:t>	</a:t>
            </a:r>
            <a:r>
              <a:rPr lang="en-US" sz="4400" dirty="0" err="1" smtClean="0"/>
              <a:t>Doi</a:t>
            </a:r>
            <a:r>
              <a:rPr lang="en-US" sz="4400" dirty="0" smtClean="0"/>
              <a:t>: 10.1177/1468798409345112</a:t>
            </a:r>
          </a:p>
          <a:p>
            <a:r>
              <a:rPr lang="en-US" dirty="0" smtClean="0"/>
              <a:t> </a:t>
            </a:r>
          </a:p>
          <a:p>
            <a:endParaRPr lang="en-US" dirty="0"/>
          </a:p>
        </p:txBody>
      </p:sp>
    </p:spTree>
  </p:cSld>
  <p:clrMapOvr>
    <a:masterClrMapping/>
  </p:clrMapOvr>
  <p:transition>
    <p:comb/>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1020762"/>
          </a:xfrm>
        </p:spPr>
        <p:txBody>
          <a:bodyPr>
            <a:normAutofit fontScale="90000"/>
          </a:bodyPr>
          <a:lstStyle/>
          <a:p>
            <a:pPr algn="ctr"/>
            <a:r>
              <a:rPr lang="en-US" dirty="0" smtClean="0"/>
              <a:t>Appendix A</a:t>
            </a:r>
            <a:br>
              <a:rPr lang="en-US" dirty="0" smtClean="0"/>
            </a:br>
            <a:r>
              <a:rPr lang="en-US" dirty="0" smtClean="0"/>
              <a:t>Consent Forms</a:t>
            </a:r>
            <a:br>
              <a:rPr lang="en-US" dirty="0" smtClean="0"/>
            </a:br>
            <a:r>
              <a:rPr lang="en-US" sz="1200" dirty="0" smtClean="0"/>
              <a:t>(draft)</a:t>
            </a:r>
            <a:endParaRPr lang="en-US" sz="1200" dirty="0"/>
          </a:p>
        </p:txBody>
      </p:sp>
      <p:sp>
        <p:nvSpPr>
          <p:cNvPr id="3" name="Content Placeholder 2"/>
          <p:cNvSpPr>
            <a:spLocks noGrp="1"/>
          </p:cNvSpPr>
          <p:nvPr>
            <p:ph idx="1"/>
          </p:nvPr>
        </p:nvSpPr>
        <p:spPr>
          <a:xfrm>
            <a:off x="1435608" y="1676400"/>
            <a:ext cx="7498080" cy="4572000"/>
          </a:xfrm>
        </p:spPr>
        <p:txBody>
          <a:bodyPr>
            <a:normAutofit fontScale="92500" lnSpcReduction="20000"/>
          </a:bodyPr>
          <a:lstStyle/>
          <a:p>
            <a:pPr>
              <a:buNone/>
            </a:pPr>
            <a:r>
              <a:rPr lang="en-US" sz="1200" dirty="0" smtClean="0"/>
              <a:t>Dear Principal X,</a:t>
            </a:r>
          </a:p>
          <a:p>
            <a:pPr>
              <a:buNone/>
            </a:pPr>
            <a:endParaRPr lang="en-US" sz="1200" dirty="0" smtClean="0"/>
          </a:p>
          <a:p>
            <a:pPr>
              <a:buNone/>
            </a:pPr>
            <a:r>
              <a:rPr lang="en-US" sz="1200" dirty="0" smtClean="0"/>
              <a:t>	As a graduate student at Brooklyn College earning a Masters of Science in Childhood Education I am required to develop and run an Action Research Project  I would like to investigate the effects that reading between a parent and a child has on the child’s academic achievement, development and most importantly reading level.  </a:t>
            </a:r>
          </a:p>
          <a:p>
            <a:pPr>
              <a:buNone/>
            </a:pPr>
            <a:r>
              <a:rPr lang="en-US" sz="1200" dirty="0" smtClean="0"/>
              <a:t>	</a:t>
            </a:r>
            <a:r>
              <a:rPr lang="en-US" sz="1200" dirty="0" smtClean="0"/>
              <a:t>I am asking for permission to survey the parents of the students in my “Extended Day” or AIS group about their at home reading routines with their children, as well as to run small guided reading groups and activities during this period three times a week.  I intend to conduct these groups for approximately 6-8 weeks from October through early December.  </a:t>
            </a:r>
          </a:p>
          <a:p>
            <a:pPr>
              <a:buNone/>
            </a:pPr>
            <a:r>
              <a:rPr lang="en-US" sz="1200" dirty="0" smtClean="0"/>
              <a:t>	Thank you for your cooperation and I look forward to having your insight and assistance as this research project develops.  </a:t>
            </a:r>
          </a:p>
          <a:p>
            <a:pPr>
              <a:buNone/>
            </a:pPr>
            <a:endParaRPr lang="en-US" sz="1200" dirty="0" smtClean="0"/>
          </a:p>
          <a:p>
            <a:pPr>
              <a:buNone/>
            </a:pPr>
            <a:r>
              <a:rPr lang="en-US" sz="1200" dirty="0" smtClean="0"/>
              <a:t>	Sincerely</a:t>
            </a:r>
          </a:p>
          <a:p>
            <a:pPr>
              <a:buNone/>
            </a:pPr>
            <a:r>
              <a:rPr lang="en-US" sz="1200" dirty="0" smtClean="0"/>
              <a:t>	</a:t>
            </a:r>
            <a:r>
              <a:rPr lang="en-US" sz="1200" dirty="0" err="1" smtClean="0"/>
              <a:t>Alissa</a:t>
            </a:r>
            <a:r>
              <a:rPr lang="en-US" sz="1200" dirty="0" smtClean="0"/>
              <a:t> Collins</a:t>
            </a:r>
          </a:p>
          <a:p>
            <a:pPr>
              <a:buNone/>
            </a:pPr>
            <a:endParaRPr lang="en-US" sz="1200" dirty="0" smtClean="0"/>
          </a:p>
          <a:p>
            <a:pPr>
              <a:buNone/>
            </a:pPr>
            <a:r>
              <a:rPr lang="en-US" sz="1200" dirty="0" smtClean="0"/>
              <a:t>Dear Parents,</a:t>
            </a:r>
          </a:p>
          <a:p>
            <a:pPr>
              <a:buNone/>
            </a:pPr>
            <a:endParaRPr lang="en-US" sz="1200" dirty="0" smtClean="0"/>
          </a:p>
          <a:p>
            <a:pPr>
              <a:buNone/>
            </a:pPr>
            <a:r>
              <a:rPr lang="en-US" sz="1200" dirty="0" smtClean="0"/>
              <a:t>	As a graduate student at Brooklyn College I will be completing an Action Research Project in my final semester.  I am looking at the effects of parental involvement in regards to reading at home on a child’s reading level at school as well as other areas of academic achievement and all around development.  To assist me in finding the effects that reading at home has on your child in school I am asking that you fill out a simple survey about how much time you and your child spend reading together and other literacy activities in the home.  I thank you in advance for your support.  </a:t>
            </a:r>
          </a:p>
          <a:p>
            <a:pPr>
              <a:buNone/>
            </a:pPr>
            <a:endParaRPr lang="en-US" sz="1200" dirty="0" smtClean="0"/>
          </a:p>
          <a:p>
            <a:pPr>
              <a:buNone/>
            </a:pPr>
            <a:r>
              <a:rPr lang="en-US" sz="1200" dirty="0" smtClean="0"/>
              <a:t>Sincerely</a:t>
            </a:r>
          </a:p>
          <a:p>
            <a:pPr>
              <a:buNone/>
            </a:pPr>
            <a:r>
              <a:rPr lang="en-US" sz="1200" dirty="0" smtClean="0"/>
              <a:t>Miss Collins</a:t>
            </a:r>
            <a:endParaRPr lang="en-US" sz="1200" dirty="0" smtClean="0"/>
          </a:p>
        </p:txBody>
      </p:sp>
    </p:spTree>
  </p:cSld>
  <p:clrMapOvr>
    <a:masterClrMapping/>
  </p:clrMapOvr>
  <p:transition>
    <p:wedg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Appendix B</a:t>
            </a:r>
            <a:br>
              <a:rPr lang="en-US" dirty="0" smtClean="0"/>
            </a:br>
            <a:r>
              <a:rPr lang="en-US" dirty="0" smtClean="0"/>
              <a:t>Parent Survey</a:t>
            </a:r>
            <a:br>
              <a:rPr lang="en-US" dirty="0" smtClean="0"/>
            </a:br>
            <a:r>
              <a:rPr lang="en-US" sz="1200" dirty="0" smtClean="0"/>
              <a:t>(draft)</a:t>
            </a:r>
            <a:endParaRPr lang="en-US" sz="1200" dirty="0"/>
          </a:p>
        </p:txBody>
      </p:sp>
      <p:sp>
        <p:nvSpPr>
          <p:cNvPr id="3" name="Content Placeholder 2"/>
          <p:cNvSpPr>
            <a:spLocks noGrp="1"/>
          </p:cNvSpPr>
          <p:nvPr>
            <p:ph idx="1"/>
          </p:nvPr>
        </p:nvSpPr>
        <p:spPr/>
        <p:txBody>
          <a:bodyPr>
            <a:normAutofit fontScale="92500" lnSpcReduction="20000"/>
          </a:bodyPr>
          <a:lstStyle/>
          <a:p>
            <a:pPr marL="596646" indent="-514350">
              <a:buAutoNum type="arabicParenR"/>
            </a:pPr>
            <a:r>
              <a:rPr lang="en-US" sz="1800" dirty="0" smtClean="0"/>
              <a:t>Do you read with your child at home?</a:t>
            </a:r>
          </a:p>
          <a:p>
            <a:pPr marL="596646" indent="-514350">
              <a:buAutoNum type="arabicParenR"/>
            </a:pPr>
            <a:r>
              <a:rPr lang="en-US" sz="1800" dirty="0" smtClean="0"/>
              <a:t>If so how much time on average per week is spent reading to or with your child in the home?</a:t>
            </a:r>
          </a:p>
          <a:p>
            <a:pPr marL="596646" indent="-514350">
              <a:buAutoNum type="arabicParenR"/>
            </a:pPr>
            <a:r>
              <a:rPr lang="en-US" sz="1800" dirty="0" smtClean="0"/>
              <a:t>Do you do a majority of the reading or does your child? Or is it shared reading?</a:t>
            </a:r>
          </a:p>
          <a:p>
            <a:pPr marL="596646" indent="-514350">
              <a:buAutoNum type="arabicParenR"/>
            </a:pPr>
            <a:r>
              <a:rPr lang="en-US" sz="1800" dirty="0" smtClean="0"/>
              <a:t>Does your child tend to enjoy the time spent reading with you?</a:t>
            </a:r>
          </a:p>
          <a:p>
            <a:pPr marL="596646" indent="-514350">
              <a:buAutoNum type="arabicParenR"/>
            </a:pPr>
            <a:r>
              <a:rPr lang="en-US" sz="1800" dirty="0" smtClean="0"/>
              <a:t>What steps are taken to ensure this reading experience is as enjoyable for both you and your child as possible?</a:t>
            </a:r>
          </a:p>
          <a:p>
            <a:pPr marL="596646" indent="-514350">
              <a:buAutoNum type="arabicParenR"/>
            </a:pPr>
            <a:r>
              <a:rPr lang="en-US" sz="1800" dirty="0" smtClean="0"/>
              <a:t>What types of books does your son or daughter enjoy the most?</a:t>
            </a:r>
          </a:p>
          <a:p>
            <a:pPr marL="596646" indent="-514350">
              <a:buAutoNum type="arabicParenR"/>
            </a:pPr>
            <a:r>
              <a:rPr lang="en-US" sz="1800" dirty="0" smtClean="0"/>
              <a:t>Is reading at night a daily occurrence that your child looks forward to?</a:t>
            </a:r>
          </a:p>
          <a:p>
            <a:pPr marL="596646" indent="-514350">
              <a:buAutoNum type="arabicParenR"/>
            </a:pPr>
            <a:r>
              <a:rPr lang="en-US" sz="1800" dirty="0" smtClean="0"/>
              <a:t>Do you read to your child in any languages other than English?</a:t>
            </a:r>
          </a:p>
          <a:p>
            <a:pPr marL="596646" indent="-514350">
              <a:buAutoNum type="arabicParenR"/>
            </a:pPr>
            <a:r>
              <a:rPr lang="en-US" sz="1800" dirty="0" smtClean="0"/>
              <a:t>Do you ask any types of questions during the reading of a book or is just for pure entertainment?</a:t>
            </a:r>
          </a:p>
          <a:p>
            <a:pPr marL="596646" indent="-514350">
              <a:buAutoNum type="arabicParenR"/>
            </a:pPr>
            <a:r>
              <a:rPr lang="en-US" sz="1800" dirty="0" smtClean="0"/>
              <a:t>Do you make any corrections to mistakes your child may make while reading?</a:t>
            </a:r>
          </a:p>
          <a:p>
            <a:pPr marL="596646" indent="-514350">
              <a:buAutoNum type="arabicParenR"/>
            </a:pPr>
            <a:r>
              <a:rPr lang="en-US" sz="1800" dirty="0" smtClean="0"/>
              <a:t>If asked to do so would you be willing to log the amount of time and the book read with your child each week for a 6-8 week period?</a:t>
            </a:r>
          </a:p>
          <a:p>
            <a:pPr marL="596646" indent="-514350">
              <a:buAutoNum type="arabicParenR"/>
            </a:pPr>
            <a:endParaRPr lang="en-US" sz="1800" dirty="0" smtClean="0"/>
          </a:p>
          <a:p>
            <a:pPr marL="596646" indent="-514350">
              <a:buAutoNum type="arabicParenR"/>
            </a:pPr>
            <a:endParaRPr lang="en-US" dirty="0"/>
          </a:p>
        </p:txBody>
      </p:sp>
    </p:spTree>
  </p:cSld>
  <p:clrMapOvr>
    <a:masterClrMapping/>
  </p:clrMapOvr>
  <p:transition>
    <p:strips dir="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1173" y="304801"/>
            <a:ext cx="7391400" cy="914399"/>
          </a:xfrm>
        </p:spPr>
        <p:txBody>
          <a:bodyPr>
            <a:normAutofit/>
          </a:bodyPr>
          <a:lstStyle/>
          <a:p>
            <a:pPr algn="ctr"/>
            <a:r>
              <a:rPr lang="en-US" dirty="0" smtClean="0">
                <a:latin typeface="Adobe Heiti Std R" pitchFamily="34" charset="-128"/>
                <a:ea typeface="Adobe Heiti Std R" pitchFamily="34" charset="-128"/>
              </a:rPr>
              <a:t>Table of Contents</a:t>
            </a:r>
            <a:endParaRPr lang="en-US" dirty="0">
              <a:latin typeface="Adobe Heiti Std R" pitchFamily="34" charset="-128"/>
              <a:ea typeface="Adobe Heiti Std R" pitchFamily="34" charset="-128"/>
            </a:endParaRPr>
          </a:p>
        </p:txBody>
      </p:sp>
      <p:sp>
        <p:nvSpPr>
          <p:cNvPr id="3" name="Subtitle 2"/>
          <p:cNvSpPr>
            <a:spLocks noGrp="1"/>
          </p:cNvSpPr>
          <p:nvPr>
            <p:ph type="subTitle" idx="1"/>
          </p:nvPr>
        </p:nvSpPr>
        <p:spPr>
          <a:xfrm>
            <a:off x="1432560" y="1295400"/>
            <a:ext cx="7406640" cy="5334000"/>
          </a:xfrm>
        </p:spPr>
        <p:txBody>
          <a:bodyPr>
            <a:normAutofit fontScale="85000" lnSpcReduction="20000"/>
          </a:bodyPr>
          <a:lstStyle/>
          <a:p>
            <a:pPr>
              <a:buFont typeface="Wingdings" pitchFamily="2" charset="2"/>
              <a:buChar char="v"/>
            </a:pPr>
            <a:r>
              <a:rPr lang="en-US" b="1" dirty="0" smtClean="0">
                <a:latin typeface="Adobe Fangsong Std R" pitchFamily="18" charset="-128"/>
                <a:ea typeface="Adobe Fangsong Std R" pitchFamily="18" charset="-128"/>
              </a:rPr>
              <a:t>Abstract</a:t>
            </a:r>
          </a:p>
          <a:p>
            <a:pPr>
              <a:buFont typeface="Wingdings" pitchFamily="2" charset="2"/>
              <a:buChar char="v"/>
            </a:pPr>
            <a:r>
              <a:rPr lang="en-US" b="1" dirty="0" smtClean="0">
                <a:latin typeface="Adobe Fangsong Std R" pitchFamily="18" charset="-128"/>
                <a:ea typeface="Adobe Fangsong Std R" pitchFamily="18" charset="-128"/>
              </a:rPr>
              <a:t>Introduction</a:t>
            </a:r>
          </a:p>
          <a:p>
            <a:r>
              <a:rPr lang="en-US" b="1" dirty="0" smtClean="0">
                <a:latin typeface="Adobe Fangsong Std R" pitchFamily="18" charset="-128"/>
                <a:ea typeface="Adobe Fangsong Std R" pitchFamily="18" charset="-128"/>
              </a:rPr>
              <a:t>	</a:t>
            </a:r>
            <a:r>
              <a:rPr lang="en-US" b="1" dirty="0" smtClean="0">
                <a:latin typeface="Adobe Fangsong Std R" pitchFamily="18" charset="-128"/>
                <a:ea typeface="Adobe Fangsong Std R" pitchFamily="18" charset="-128"/>
              </a:rPr>
              <a:t>-Statement of the Problem</a:t>
            </a:r>
          </a:p>
          <a:p>
            <a:r>
              <a:rPr lang="en-US" b="1" dirty="0" smtClean="0">
                <a:latin typeface="Adobe Fangsong Std R" pitchFamily="18" charset="-128"/>
                <a:ea typeface="Adobe Fangsong Std R" pitchFamily="18" charset="-128"/>
              </a:rPr>
              <a:t>	</a:t>
            </a:r>
            <a:r>
              <a:rPr lang="en-US" b="1" dirty="0" smtClean="0">
                <a:latin typeface="Adobe Fangsong Std R" pitchFamily="18" charset="-128"/>
                <a:ea typeface="Adobe Fangsong Std R" pitchFamily="18" charset="-128"/>
              </a:rPr>
              <a:t>-Review of Related Literature</a:t>
            </a:r>
          </a:p>
          <a:p>
            <a:r>
              <a:rPr lang="en-US" b="1" dirty="0" smtClean="0">
                <a:latin typeface="Adobe Fangsong Std R" pitchFamily="18" charset="-128"/>
                <a:ea typeface="Adobe Fangsong Std R" pitchFamily="18" charset="-128"/>
              </a:rPr>
              <a:t>	</a:t>
            </a:r>
            <a:r>
              <a:rPr lang="en-US" b="1" dirty="0" smtClean="0">
                <a:latin typeface="Adobe Fangsong Std R" pitchFamily="18" charset="-128"/>
                <a:ea typeface="Adobe Fangsong Std R" pitchFamily="18" charset="-128"/>
              </a:rPr>
              <a:t>-Statement of Hypothesis</a:t>
            </a:r>
          </a:p>
          <a:p>
            <a:pPr>
              <a:buFont typeface="Wingdings" pitchFamily="2" charset="2"/>
              <a:buChar char="v"/>
            </a:pPr>
            <a:r>
              <a:rPr lang="en-US" b="1" dirty="0" smtClean="0">
                <a:latin typeface="Adobe Fangsong Std R" pitchFamily="18" charset="-128"/>
                <a:ea typeface="Adobe Fangsong Std R" pitchFamily="18" charset="-128"/>
              </a:rPr>
              <a:t>Method</a:t>
            </a:r>
          </a:p>
          <a:p>
            <a:r>
              <a:rPr lang="en-US" b="1" dirty="0" smtClean="0">
                <a:latin typeface="Adobe Fangsong Std R" pitchFamily="18" charset="-128"/>
                <a:ea typeface="Adobe Fangsong Std R" pitchFamily="18" charset="-128"/>
              </a:rPr>
              <a:t>	</a:t>
            </a:r>
            <a:r>
              <a:rPr lang="en-US" b="1" dirty="0" smtClean="0">
                <a:latin typeface="Adobe Fangsong Std R" pitchFamily="18" charset="-128"/>
                <a:ea typeface="Adobe Fangsong Std R" pitchFamily="18" charset="-128"/>
              </a:rPr>
              <a:t>-Participants</a:t>
            </a:r>
          </a:p>
          <a:p>
            <a:r>
              <a:rPr lang="en-US" b="1" dirty="0" smtClean="0">
                <a:latin typeface="Adobe Fangsong Std R" pitchFamily="18" charset="-128"/>
                <a:ea typeface="Adobe Fangsong Std R" pitchFamily="18" charset="-128"/>
              </a:rPr>
              <a:t>	</a:t>
            </a:r>
            <a:r>
              <a:rPr lang="en-US" b="1" dirty="0" smtClean="0">
                <a:latin typeface="Adobe Fangsong Std R" pitchFamily="18" charset="-128"/>
                <a:ea typeface="Adobe Fangsong Std R" pitchFamily="18" charset="-128"/>
              </a:rPr>
              <a:t>-Instruments</a:t>
            </a:r>
          </a:p>
          <a:p>
            <a:r>
              <a:rPr lang="en-US" b="1" dirty="0" smtClean="0">
                <a:latin typeface="Adobe Fangsong Std R" pitchFamily="18" charset="-128"/>
                <a:ea typeface="Adobe Fangsong Std R" pitchFamily="18" charset="-128"/>
              </a:rPr>
              <a:t>	</a:t>
            </a:r>
            <a:r>
              <a:rPr lang="en-US" b="1" dirty="0" smtClean="0">
                <a:latin typeface="Adobe Fangsong Std R" pitchFamily="18" charset="-128"/>
                <a:ea typeface="Adobe Fangsong Std R" pitchFamily="18" charset="-128"/>
              </a:rPr>
              <a:t>-Experimental Design</a:t>
            </a:r>
          </a:p>
          <a:p>
            <a:r>
              <a:rPr lang="en-US" b="1" dirty="0" smtClean="0">
                <a:latin typeface="Adobe Fangsong Std R" pitchFamily="18" charset="-128"/>
                <a:ea typeface="Adobe Fangsong Std R" pitchFamily="18" charset="-128"/>
              </a:rPr>
              <a:t>	</a:t>
            </a:r>
            <a:r>
              <a:rPr lang="en-US" b="1" dirty="0" smtClean="0">
                <a:latin typeface="Adobe Fangsong Std R" pitchFamily="18" charset="-128"/>
                <a:ea typeface="Adobe Fangsong Std R" pitchFamily="18" charset="-128"/>
              </a:rPr>
              <a:t>-Procedure</a:t>
            </a:r>
          </a:p>
          <a:p>
            <a:pPr>
              <a:buFont typeface="Wingdings" pitchFamily="2" charset="2"/>
              <a:buChar char="v"/>
            </a:pPr>
            <a:r>
              <a:rPr lang="en-US" b="1" dirty="0" smtClean="0">
                <a:latin typeface="Adobe Fangsong Std R" pitchFamily="18" charset="-128"/>
                <a:ea typeface="Adobe Fangsong Std R" pitchFamily="18" charset="-128"/>
              </a:rPr>
              <a:t>Results</a:t>
            </a:r>
          </a:p>
          <a:p>
            <a:pPr>
              <a:buFont typeface="Wingdings" pitchFamily="2" charset="2"/>
              <a:buChar char="v"/>
            </a:pPr>
            <a:r>
              <a:rPr lang="en-US" b="1" dirty="0" smtClean="0">
                <a:latin typeface="Adobe Fangsong Std R" pitchFamily="18" charset="-128"/>
                <a:ea typeface="Adobe Fangsong Std R" pitchFamily="18" charset="-128"/>
              </a:rPr>
              <a:t>Discussion</a:t>
            </a:r>
          </a:p>
          <a:p>
            <a:pPr>
              <a:buFont typeface="Wingdings" pitchFamily="2" charset="2"/>
              <a:buChar char="v"/>
            </a:pPr>
            <a:r>
              <a:rPr lang="en-US" b="1" dirty="0" smtClean="0">
                <a:latin typeface="Adobe Fangsong Std R" pitchFamily="18" charset="-128"/>
                <a:ea typeface="Adobe Fangsong Std R" pitchFamily="18" charset="-128"/>
              </a:rPr>
              <a:t>Implications</a:t>
            </a:r>
          </a:p>
          <a:p>
            <a:pPr>
              <a:buFont typeface="Wingdings" pitchFamily="2" charset="2"/>
              <a:buChar char="v"/>
            </a:pPr>
            <a:r>
              <a:rPr lang="en-US" b="1" dirty="0" smtClean="0">
                <a:latin typeface="Adobe Fangsong Std R" pitchFamily="18" charset="-128"/>
                <a:ea typeface="Adobe Fangsong Std R" pitchFamily="18" charset="-128"/>
              </a:rPr>
              <a:t>References</a:t>
            </a:r>
          </a:p>
          <a:p>
            <a:pPr>
              <a:buFont typeface="Wingdings" pitchFamily="2" charset="2"/>
              <a:buChar char="v"/>
            </a:pPr>
            <a:r>
              <a:rPr lang="en-US" b="1" dirty="0" smtClean="0">
                <a:latin typeface="Adobe Fangsong Std R" pitchFamily="18" charset="-128"/>
                <a:ea typeface="Adobe Fangsong Std R" pitchFamily="18" charset="-128"/>
              </a:rPr>
              <a:t>Appendices</a:t>
            </a:r>
          </a:p>
          <a:p>
            <a:pPr lvl="1"/>
            <a:endParaRPr lang="en-US" dirty="0" smtClean="0"/>
          </a:p>
          <a:p>
            <a:pPr>
              <a:buFont typeface="Wingdings" pitchFamily="2" charset="2"/>
              <a:buChar char="v"/>
            </a:pPr>
            <a:endParaRPr lang="en-US" dirty="0" smtClean="0"/>
          </a:p>
        </p:txBody>
      </p:sp>
    </p:spTree>
  </p:cSld>
  <p:clrMapOvr>
    <a:masterClrMapping/>
  </p:clrMapOvr>
  <p:transition>
    <p:plus/>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pPr algn="ctr"/>
            <a:r>
              <a:rPr lang="en-US" dirty="0" smtClean="0"/>
              <a:t>Statement of the Problem</a:t>
            </a:r>
            <a:endParaRPr lang="en-US" dirty="0"/>
          </a:p>
        </p:txBody>
      </p:sp>
      <p:sp>
        <p:nvSpPr>
          <p:cNvPr id="9" name="Content Placeholder 8"/>
          <p:cNvSpPr>
            <a:spLocks noGrp="1"/>
          </p:cNvSpPr>
          <p:nvPr>
            <p:ph idx="1"/>
          </p:nvPr>
        </p:nvSpPr>
        <p:spPr/>
        <p:txBody>
          <a:bodyPr>
            <a:normAutofit/>
          </a:bodyPr>
          <a:lstStyle/>
          <a:p>
            <a:pPr>
              <a:buNone/>
            </a:pPr>
            <a:r>
              <a:rPr lang="en-US" dirty="0" smtClean="0">
                <a:solidFill>
                  <a:schemeClr val="accent3"/>
                </a:solidFill>
              </a:rPr>
              <a:t>	</a:t>
            </a:r>
            <a:r>
              <a:rPr lang="en-US" b="1" dirty="0" smtClean="0">
                <a:solidFill>
                  <a:schemeClr val="accent3"/>
                </a:solidFill>
                <a:latin typeface="Baskerville Old Face" pitchFamily="18" charset="0"/>
              </a:rPr>
              <a:t>Many parents do not get to spend adequate amounts of time reading to and with their children at home.  These parents are missing out on a bonding and teaching experience and the children are not given the added opportunity to further their reading achievement and development in many different areas as some of their classmates may be doing.</a:t>
            </a:r>
            <a:endParaRPr lang="en-US" b="1" dirty="0">
              <a:solidFill>
                <a:schemeClr val="accent3"/>
              </a:solidFill>
              <a:latin typeface="Baskerville Old Face" pitchFamily="18" charset="0"/>
            </a:endParaRPr>
          </a:p>
        </p:txBody>
      </p:sp>
    </p:spTree>
  </p:cSld>
  <p:clrMapOvr>
    <a:masterClrMapping/>
  </p:clrMapOvr>
  <p:transition>
    <p:newsfla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Review of Related Literature</a:t>
            </a:r>
            <a:br>
              <a:rPr lang="en-US" dirty="0" smtClean="0"/>
            </a:br>
            <a:r>
              <a:rPr lang="en-US" dirty="0" smtClean="0"/>
              <a:t>Positive Effect on Reading Ability</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sz="2400" b="1" dirty="0" smtClean="0">
                <a:solidFill>
                  <a:schemeClr val="tx2">
                    <a:lumMod val="75000"/>
                  </a:schemeClr>
                </a:solidFill>
                <a:latin typeface="Adobe Caslon Pro" pitchFamily="18" charset="0"/>
              </a:rPr>
              <a:t>Reading achievement in school could be predicted by </a:t>
            </a:r>
          </a:p>
          <a:p>
            <a:pPr>
              <a:buNone/>
            </a:pPr>
            <a:r>
              <a:rPr lang="en-US" sz="2400" b="1" dirty="0" smtClean="0">
                <a:solidFill>
                  <a:schemeClr val="tx2">
                    <a:lumMod val="75000"/>
                  </a:schemeClr>
                </a:solidFill>
                <a:latin typeface="Adobe Caslon Pro" pitchFamily="18" charset="0"/>
              </a:rPr>
              <a:t>home literacy activities and how frequently these activities </a:t>
            </a:r>
          </a:p>
          <a:p>
            <a:pPr>
              <a:buNone/>
            </a:pPr>
            <a:r>
              <a:rPr lang="en-US" sz="2400" b="1" dirty="0" smtClean="0">
                <a:solidFill>
                  <a:schemeClr val="tx2">
                    <a:lumMod val="75000"/>
                  </a:schemeClr>
                </a:solidFill>
                <a:latin typeface="Adobe Caslon Pro" pitchFamily="18" charset="0"/>
              </a:rPr>
              <a:t>occurred.</a:t>
            </a:r>
          </a:p>
          <a:p>
            <a:pPr>
              <a:buNone/>
            </a:pPr>
            <a:r>
              <a:rPr lang="en-US" sz="2000" b="1" dirty="0" smtClean="0">
                <a:solidFill>
                  <a:schemeClr val="tx2">
                    <a:lumMod val="75000"/>
                  </a:schemeClr>
                </a:solidFill>
                <a:latin typeface="Adobe Caslon Pro" pitchFamily="18" charset="0"/>
              </a:rPr>
              <a:t>(</a:t>
            </a:r>
            <a:r>
              <a:rPr lang="en-US" sz="2000" b="1" dirty="0" err="1" smtClean="0">
                <a:solidFill>
                  <a:schemeClr val="tx2">
                    <a:lumMod val="75000"/>
                  </a:schemeClr>
                </a:solidFill>
                <a:latin typeface="Adobe Caslon Pro" pitchFamily="18" charset="0"/>
              </a:rPr>
              <a:t>Scheffner</a:t>
            </a:r>
            <a:r>
              <a:rPr lang="en-US" sz="2000" b="1" dirty="0" smtClean="0">
                <a:solidFill>
                  <a:schemeClr val="tx2">
                    <a:lumMod val="75000"/>
                  </a:schemeClr>
                </a:solidFill>
                <a:latin typeface="Adobe Caslon Pro" pitchFamily="18" charset="0"/>
              </a:rPr>
              <a:t>-Hammer, </a:t>
            </a:r>
            <a:r>
              <a:rPr lang="en-US" sz="2000" b="1" dirty="0" err="1" smtClean="0">
                <a:solidFill>
                  <a:schemeClr val="tx2">
                    <a:lumMod val="75000"/>
                  </a:schemeClr>
                </a:solidFill>
                <a:latin typeface="Adobe Caslon Pro" pitchFamily="18" charset="0"/>
              </a:rPr>
              <a:t>Farkas</a:t>
            </a:r>
            <a:r>
              <a:rPr lang="en-US" sz="2000" b="1" dirty="0" smtClean="0">
                <a:solidFill>
                  <a:schemeClr val="tx2">
                    <a:lumMod val="75000"/>
                  </a:schemeClr>
                </a:solidFill>
                <a:latin typeface="Adobe Caslon Pro" pitchFamily="18" charset="0"/>
              </a:rPr>
              <a:t> </a:t>
            </a:r>
            <a:r>
              <a:rPr lang="en-US" sz="2000" b="1" dirty="0" smtClean="0">
                <a:solidFill>
                  <a:schemeClr val="tx2">
                    <a:lumMod val="75000"/>
                  </a:schemeClr>
                </a:solidFill>
                <a:latin typeface="Adobe Caslon Pro" pitchFamily="18" charset="0"/>
              </a:rPr>
              <a:t>&amp; </a:t>
            </a:r>
            <a:r>
              <a:rPr lang="en-US" sz="2000" b="1" dirty="0" err="1" smtClean="0">
                <a:solidFill>
                  <a:schemeClr val="tx2">
                    <a:lumMod val="75000"/>
                  </a:schemeClr>
                </a:solidFill>
                <a:latin typeface="Adobe Caslon Pro" pitchFamily="18" charset="0"/>
              </a:rPr>
              <a:t>Maczuga</a:t>
            </a:r>
            <a:r>
              <a:rPr lang="en-US" sz="2000" b="1" dirty="0" smtClean="0">
                <a:solidFill>
                  <a:schemeClr val="tx2">
                    <a:lumMod val="75000"/>
                  </a:schemeClr>
                </a:solidFill>
                <a:latin typeface="Adobe Caslon Pro" pitchFamily="18" charset="0"/>
              </a:rPr>
              <a:t>, 2010)</a:t>
            </a:r>
          </a:p>
          <a:p>
            <a:pPr>
              <a:buNone/>
            </a:pPr>
            <a:endParaRPr lang="en-US" sz="2000" b="1" dirty="0" smtClean="0">
              <a:solidFill>
                <a:schemeClr val="tx2">
                  <a:lumMod val="75000"/>
                </a:schemeClr>
              </a:solidFill>
              <a:latin typeface="Adobe Caslon Pro" pitchFamily="18" charset="0"/>
            </a:endParaRPr>
          </a:p>
          <a:p>
            <a:pPr>
              <a:buNone/>
            </a:pPr>
            <a:r>
              <a:rPr lang="en-US" sz="2400" b="1" dirty="0" smtClean="0">
                <a:solidFill>
                  <a:schemeClr val="tx2">
                    <a:lumMod val="75000"/>
                  </a:schemeClr>
                </a:solidFill>
                <a:latin typeface="Adobe Caslon Pro" pitchFamily="18" charset="0"/>
              </a:rPr>
              <a:t>Students who read harder books in a positive atmosphere</a:t>
            </a:r>
          </a:p>
          <a:p>
            <a:pPr>
              <a:buNone/>
            </a:pPr>
            <a:r>
              <a:rPr lang="en-US" sz="2400" b="1" dirty="0" smtClean="0">
                <a:solidFill>
                  <a:schemeClr val="tx2">
                    <a:lumMod val="75000"/>
                  </a:schemeClr>
                </a:solidFill>
                <a:latin typeface="Adobe Caslon Pro" pitchFamily="18" charset="0"/>
              </a:rPr>
              <a:t>at home had higher reading achievement than those who </a:t>
            </a:r>
          </a:p>
          <a:p>
            <a:pPr>
              <a:buNone/>
            </a:pPr>
            <a:r>
              <a:rPr lang="en-US" sz="2400" b="1" dirty="0" smtClean="0">
                <a:solidFill>
                  <a:schemeClr val="tx2">
                    <a:lumMod val="75000"/>
                  </a:schemeClr>
                </a:solidFill>
                <a:latin typeface="Adobe Caslon Pro" pitchFamily="18" charset="0"/>
              </a:rPr>
              <a:t>did not</a:t>
            </a:r>
            <a:r>
              <a:rPr lang="en-US" sz="2000" b="1" dirty="0" smtClean="0">
                <a:solidFill>
                  <a:schemeClr val="tx2">
                    <a:lumMod val="75000"/>
                  </a:schemeClr>
                </a:solidFill>
                <a:latin typeface="Adobe Caslon Pro" pitchFamily="18" charset="0"/>
              </a:rPr>
              <a:t>. </a:t>
            </a:r>
          </a:p>
          <a:p>
            <a:pPr>
              <a:buNone/>
            </a:pPr>
            <a:r>
              <a:rPr lang="en-US" sz="2000" b="1" dirty="0" smtClean="0">
                <a:solidFill>
                  <a:schemeClr val="tx2">
                    <a:lumMod val="75000"/>
                  </a:schemeClr>
                </a:solidFill>
                <a:latin typeface="Adobe Caslon Pro" pitchFamily="18" charset="0"/>
              </a:rPr>
              <a:t>(Baker, </a:t>
            </a:r>
            <a:r>
              <a:rPr lang="en-US" sz="2000" b="1" dirty="0" err="1" smtClean="0">
                <a:solidFill>
                  <a:schemeClr val="tx2">
                    <a:lumMod val="75000"/>
                  </a:schemeClr>
                </a:solidFill>
                <a:latin typeface="Adobe Caslon Pro" pitchFamily="18" charset="0"/>
              </a:rPr>
              <a:t>Macklet</a:t>
            </a:r>
            <a:r>
              <a:rPr lang="en-US" sz="2000" b="1" dirty="0" smtClean="0">
                <a:solidFill>
                  <a:schemeClr val="tx2">
                    <a:lumMod val="75000"/>
                  </a:schemeClr>
                </a:solidFill>
                <a:latin typeface="Adobe Caslon Pro" pitchFamily="18" charset="0"/>
              </a:rPr>
              <a:t>, </a:t>
            </a:r>
            <a:r>
              <a:rPr lang="en-US" sz="2000" b="1" dirty="0" err="1" smtClean="0">
                <a:solidFill>
                  <a:schemeClr val="tx2">
                    <a:lumMod val="75000"/>
                  </a:schemeClr>
                </a:solidFill>
                <a:latin typeface="Adobe Caslon Pro" pitchFamily="18" charset="0"/>
              </a:rPr>
              <a:t>Sonnenschein</a:t>
            </a:r>
            <a:r>
              <a:rPr lang="en-US" sz="2000" b="1" dirty="0" smtClean="0">
                <a:solidFill>
                  <a:schemeClr val="tx2">
                    <a:lumMod val="75000"/>
                  </a:schemeClr>
                </a:solidFill>
                <a:latin typeface="Adobe Caslon Pro" pitchFamily="18" charset="0"/>
              </a:rPr>
              <a:t> &amp; </a:t>
            </a:r>
            <a:r>
              <a:rPr lang="en-US" sz="2000" b="1" dirty="0" err="1" smtClean="0">
                <a:solidFill>
                  <a:schemeClr val="tx2">
                    <a:lumMod val="75000"/>
                  </a:schemeClr>
                </a:solidFill>
                <a:latin typeface="Adobe Caslon Pro" pitchFamily="18" charset="0"/>
              </a:rPr>
              <a:t>Serpell</a:t>
            </a:r>
            <a:r>
              <a:rPr lang="en-US" sz="2000" b="1" dirty="0" smtClean="0">
                <a:solidFill>
                  <a:schemeClr val="tx2">
                    <a:lumMod val="75000"/>
                  </a:schemeClr>
                </a:solidFill>
                <a:latin typeface="Adobe Caslon Pro" pitchFamily="18" charset="0"/>
              </a:rPr>
              <a:t>, 2001)</a:t>
            </a:r>
          </a:p>
          <a:p>
            <a:pPr>
              <a:buNone/>
            </a:pPr>
            <a:endParaRPr lang="en-US" sz="2000" b="1" dirty="0" smtClean="0">
              <a:solidFill>
                <a:schemeClr val="tx2">
                  <a:lumMod val="75000"/>
                </a:schemeClr>
              </a:solidFill>
              <a:latin typeface="Adobe Caslon Pro" pitchFamily="18" charset="0"/>
            </a:endParaRPr>
          </a:p>
          <a:p>
            <a:pPr>
              <a:buNone/>
            </a:pPr>
            <a:r>
              <a:rPr lang="en-US" sz="2600" b="1" dirty="0" smtClean="0">
                <a:solidFill>
                  <a:schemeClr val="tx2">
                    <a:lumMod val="75000"/>
                  </a:schemeClr>
                </a:solidFill>
                <a:latin typeface="Adobe Caslon Pro" pitchFamily="18" charset="0"/>
              </a:rPr>
              <a:t>Children have the opportunity to be prepared for school at </a:t>
            </a:r>
          </a:p>
          <a:p>
            <a:pPr>
              <a:buNone/>
            </a:pPr>
            <a:r>
              <a:rPr lang="en-US" sz="2600" b="1" dirty="0" smtClean="0">
                <a:solidFill>
                  <a:schemeClr val="tx2">
                    <a:lumMod val="75000"/>
                  </a:schemeClr>
                </a:solidFill>
                <a:latin typeface="Adobe Caslon Pro" pitchFamily="18" charset="0"/>
              </a:rPr>
              <a:t>home. </a:t>
            </a:r>
            <a:r>
              <a:rPr lang="en-US" sz="2600" b="1" dirty="0" smtClean="0">
                <a:solidFill>
                  <a:schemeClr val="tx2">
                    <a:lumMod val="75000"/>
                  </a:schemeClr>
                </a:solidFill>
                <a:latin typeface="Adobe Caslon Pro" pitchFamily="18" charset="0"/>
              </a:rPr>
              <a:t>T</a:t>
            </a:r>
            <a:r>
              <a:rPr lang="en-US" sz="2600" b="1" dirty="0" smtClean="0">
                <a:solidFill>
                  <a:schemeClr val="tx2">
                    <a:lumMod val="75000"/>
                  </a:schemeClr>
                </a:solidFill>
                <a:latin typeface="Adobe Caslon Pro" pitchFamily="18" charset="0"/>
              </a:rPr>
              <a:t>aking texts read in class home helped to improve </a:t>
            </a:r>
          </a:p>
          <a:p>
            <a:pPr>
              <a:buNone/>
            </a:pPr>
            <a:r>
              <a:rPr lang="en-US" sz="2600" b="1" dirty="0" smtClean="0">
                <a:solidFill>
                  <a:schemeClr val="tx2">
                    <a:lumMod val="75000"/>
                  </a:schemeClr>
                </a:solidFill>
                <a:latin typeface="Adobe Caslon Pro" pitchFamily="18" charset="0"/>
              </a:rPr>
              <a:t>reading levels and fluency</a:t>
            </a:r>
          </a:p>
          <a:p>
            <a:pPr>
              <a:buNone/>
            </a:pPr>
            <a:r>
              <a:rPr lang="en-US" sz="2200" b="1" dirty="0" smtClean="0">
                <a:solidFill>
                  <a:schemeClr val="tx2">
                    <a:lumMod val="75000"/>
                  </a:schemeClr>
                </a:solidFill>
                <a:latin typeface="Adobe Caslon Pro" pitchFamily="18" charset="0"/>
              </a:rPr>
              <a:t>(</a:t>
            </a:r>
            <a:r>
              <a:rPr lang="en-US" sz="2200" b="1" dirty="0" err="1" smtClean="0">
                <a:solidFill>
                  <a:schemeClr val="tx2">
                    <a:lumMod val="75000"/>
                  </a:schemeClr>
                </a:solidFill>
                <a:latin typeface="Adobe Caslon Pro" pitchFamily="18" charset="0"/>
              </a:rPr>
              <a:t>Hindin</a:t>
            </a:r>
            <a:r>
              <a:rPr lang="en-US" sz="2200" b="1" dirty="0" smtClean="0">
                <a:solidFill>
                  <a:schemeClr val="tx2">
                    <a:lumMod val="75000"/>
                  </a:schemeClr>
                </a:solidFill>
                <a:latin typeface="Adobe Caslon Pro" pitchFamily="18" charset="0"/>
              </a:rPr>
              <a:t> &amp;</a:t>
            </a:r>
            <a:r>
              <a:rPr lang="en-US" sz="2200" b="1" dirty="0" err="1" smtClean="0">
                <a:solidFill>
                  <a:schemeClr val="tx2">
                    <a:lumMod val="75000"/>
                  </a:schemeClr>
                </a:solidFill>
                <a:latin typeface="Adobe Caslon Pro" pitchFamily="18" charset="0"/>
              </a:rPr>
              <a:t>Paratore</a:t>
            </a:r>
            <a:r>
              <a:rPr lang="en-US" sz="2200" b="1" dirty="0" smtClean="0">
                <a:solidFill>
                  <a:schemeClr val="tx2">
                    <a:lumMod val="75000"/>
                  </a:schemeClr>
                </a:solidFill>
                <a:latin typeface="Adobe Caslon Pro" pitchFamily="18" charset="0"/>
              </a:rPr>
              <a:t>, 2007)</a:t>
            </a:r>
            <a:endParaRPr lang="en-US" sz="2200" b="1" dirty="0">
              <a:solidFill>
                <a:schemeClr val="tx2">
                  <a:lumMod val="75000"/>
                </a:schemeClr>
              </a:solidFill>
              <a:latin typeface="Adobe Caslon Pro" pitchFamily="18" charset="0"/>
            </a:endParaRPr>
          </a:p>
        </p:txBody>
      </p:sp>
    </p:spTree>
  </p:cSld>
  <p:clrMapOvr>
    <a:masterClrMapping/>
  </p:clrMapOvr>
  <p:transition spd="med">
    <p:wheel spokes="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Review of Related Literature</a:t>
            </a:r>
            <a:br>
              <a:rPr lang="en-US" dirty="0" smtClean="0"/>
            </a:br>
            <a:r>
              <a:rPr lang="en-US" dirty="0" smtClean="0"/>
              <a:t> Additional Benefits </a:t>
            </a:r>
            <a:r>
              <a:rPr lang="en-US" dirty="0" smtClean="0"/>
              <a:t>or “PROS”</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sz="2400" b="1" dirty="0" smtClean="0">
                <a:solidFill>
                  <a:schemeClr val="accent1">
                    <a:lumMod val="75000"/>
                  </a:schemeClr>
                </a:solidFill>
                <a:latin typeface="Adobe Caslon Pro" pitchFamily="18" charset="0"/>
              </a:rPr>
              <a:t>Shared reading between a parent and a child increases the </a:t>
            </a:r>
          </a:p>
          <a:p>
            <a:pPr>
              <a:buNone/>
            </a:pPr>
            <a:r>
              <a:rPr lang="en-US" sz="2400" b="1" dirty="0" smtClean="0">
                <a:solidFill>
                  <a:schemeClr val="accent1">
                    <a:lumMod val="75000"/>
                  </a:schemeClr>
                </a:solidFill>
                <a:latin typeface="Adobe Caslon Pro" pitchFamily="18" charset="0"/>
              </a:rPr>
              <a:t>motivation level and interest in reading for early </a:t>
            </a:r>
          </a:p>
          <a:p>
            <a:pPr>
              <a:buNone/>
            </a:pPr>
            <a:r>
              <a:rPr lang="en-US" sz="2400" b="1" dirty="0" smtClean="0">
                <a:solidFill>
                  <a:schemeClr val="accent1">
                    <a:lumMod val="75000"/>
                  </a:schemeClr>
                </a:solidFill>
                <a:latin typeface="Adobe Caslon Pro" pitchFamily="18" charset="0"/>
              </a:rPr>
              <a:t>elementary students.</a:t>
            </a:r>
          </a:p>
          <a:p>
            <a:pPr>
              <a:buNone/>
            </a:pPr>
            <a:r>
              <a:rPr lang="en-US" sz="2000" b="1" dirty="0" smtClean="0">
                <a:solidFill>
                  <a:schemeClr val="accent1">
                    <a:lumMod val="75000"/>
                  </a:schemeClr>
                </a:solidFill>
                <a:latin typeface="Adobe Caslon Pro" pitchFamily="18" charset="0"/>
              </a:rPr>
              <a:t>(Otto,1990)</a:t>
            </a:r>
          </a:p>
          <a:p>
            <a:pPr>
              <a:buNone/>
            </a:pPr>
            <a:endParaRPr lang="en-US" sz="2000" b="1" dirty="0" smtClean="0">
              <a:solidFill>
                <a:schemeClr val="accent1">
                  <a:lumMod val="75000"/>
                </a:schemeClr>
              </a:solidFill>
              <a:latin typeface="Adobe Caslon Pro" pitchFamily="18" charset="0"/>
            </a:endParaRPr>
          </a:p>
          <a:p>
            <a:pPr>
              <a:buNone/>
            </a:pPr>
            <a:r>
              <a:rPr lang="en-US" sz="2400" b="1" dirty="0" smtClean="0">
                <a:solidFill>
                  <a:schemeClr val="accent1">
                    <a:lumMod val="75000"/>
                  </a:schemeClr>
                </a:solidFill>
                <a:latin typeface="Adobe Caslon Pro" pitchFamily="18" charset="0"/>
              </a:rPr>
              <a:t>Shared reading between a child and parent can positively</a:t>
            </a:r>
          </a:p>
          <a:p>
            <a:pPr>
              <a:buNone/>
            </a:pPr>
            <a:r>
              <a:rPr lang="en-US" sz="2400" b="1" dirty="0" smtClean="0">
                <a:solidFill>
                  <a:schemeClr val="accent1">
                    <a:lumMod val="75000"/>
                  </a:schemeClr>
                </a:solidFill>
                <a:latin typeface="Adobe Caslon Pro" pitchFamily="18" charset="0"/>
              </a:rPr>
              <a:t>effect vocabulary and morphological and syntax </a:t>
            </a:r>
          </a:p>
          <a:p>
            <a:pPr>
              <a:buNone/>
            </a:pPr>
            <a:r>
              <a:rPr lang="en-US" sz="2400" b="1" dirty="0" smtClean="0">
                <a:solidFill>
                  <a:schemeClr val="accent1">
                    <a:lumMod val="75000"/>
                  </a:schemeClr>
                </a:solidFill>
                <a:latin typeface="Adobe Caslon Pro" pitchFamily="18" charset="0"/>
              </a:rPr>
              <a:t>comprehension.</a:t>
            </a:r>
          </a:p>
          <a:p>
            <a:pPr>
              <a:buNone/>
            </a:pPr>
            <a:r>
              <a:rPr lang="en-US" sz="2000" b="1" dirty="0" smtClean="0">
                <a:solidFill>
                  <a:schemeClr val="accent1">
                    <a:lumMod val="75000"/>
                  </a:schemeClr>
                </a:solidFill>
                <a:latin typeface="Adobe Caslon Pro" pitchFamily="18" charset="0"/>
              </a:rPr>
              <a:t>(</a:t>
            </a:r>
            <a:r>
              <a:rPr lang="en-US" sz="2000" b="1" dirty="0" err="1" smtClean="0">
                <a:solidFill>
                  <a:schemeClr val="accent1">
                    <a:lumMod val="75000"/>
                  </a:schemeClr>
                </a:solidFill>
                <a:latin typeface="Adobe Caslon Pro" pitchFamily="18" charset="0"/>
              </a:rPr>
              <a:t>Senechal</a:t>
            </a:r>
            <a:r>
              <a:rPr lang="en-US" sz="2000" b="1" dirty="0" smtClean="0">
                <a:solidFill>
                  <a:schemeClr val="accent1">
                    <a:lumMod val="75000"/>
                  </a:schemeClr>
                </a:solidFill>
                <a:latin typeface="Adobe Caslon Pro" pitchFamily="18" charset="0"/>
              </a:rPr>
              <a:t>, Pagan, Lever &amp; </a:t>
            </a:r>
            <a:r>
              <a:rPr lang="en-US" sz="2000" b="1" dirty="0" err="1" smtClean="0">
                <a:solidFill>
                  <a:schemeClr val="accent1">
                    <a:lumMod val="75000"/>
                  </a:schemeClr>
                </a:solidFill>
                <a:latin typeface="Adobe Caslon Pro" pitchFamily="18" charset="0"/>
              </a:rPr>
              <a:t>Quellette</a:t>
            </a:r>
            <a:r>
              <a:rPr lang="en-US" sz="2000" b="1" dirty="0" smtClean="0">
                <a:solidFill>
                  <a:schemeClr val="accent1">
                    <a:lumMod val="75000"/>
                  </a:schemeClr>
                </a:solidFill>
                <a:latin typeface="Adobe Caslon Pro" pitchFamily="18" charset="0"/>
              </a:rPr>
              <a:t>, 2008)</a:t>
            </a:r>
          </a:p>
          <a:p>
            <a:pPr>
              <a:buNone/>
            </a:pPr>
            <a:endParaRPr lang="en-US" sz="2000" b="1" dirty="0" smtClean="0">
              <a:solidFill>
                <a:schemeClr val="accent1">
                  <a:lumMod val="75000"/>
                </a:schemeClr>
              </a:solidFill>
              <a:latin typeface="Adobe Caslon Pro" pitchFamily="18" charset="0"/>
            </a:endParaRPr>
          </a:p>
          <a:p>
            <a:pPr>
              <a:buNone/>
            </a:pPr>
            <a:r>
              <a:rPr lang="en-US" sz="2400" b="1" dirty="0" smtClean="0">
                <a:solidFill>
                  <a:schemeClr val="accent1">
                    <a:lumMod val="75000"/>
                  </a:schemeClr>
                </a:solidFill>
                <a:latin typeface="Adobe Caslon Pro" pitchFamily="18" charset="0"/>
              </a:rPr>
              <a:t>Reading with your child in a positive atmosphere can lead to </a:t>
            </a:r>
          </a:p>
          <a:p>
            <a:pPr>
              <a:buNone/>
            </a:pPr>
            <a:r>
              <a:rPr lang="en-US" sz="2400" b="1" dirty="0" smtClean="0">
                <a:solidFill>
                  <a:schemeClr val="accent1">
                    <a:lumMod val="75000"/>
                  </a:schemeClr>
                </a:solidFill>
                <a:latin typeface="Adobe Caslon Pro" pitchFamily="18" charset="0"/>
              </a:rPr>
              <a:t>Higher social and academic achievement later on.</a:t>
            </a:r>
          </a:p>
          <a:p>
            <a:pPr>
              <a:buNone/>
            </a:pPr>
            <a:r>
              <a:rPr lang="en-US" sz="2200" b="1" dirty="0" smtClean="0">
                <a:solidFill>
                  <a:schemeClr val="accent1">
                    <a:lumMod val="75000"/>
                  </a:schemeClr>
                </a:solidFill>
                <a:latin typeface="Adobe Caslon Pro" pitchFamily="18" charset="0"/>
              </a:rPr>
              <a:t>(</a:t>
            </a:r>
            <a:r>
              <a:rPr lang="en-US" sz="2200" b="1" dirty="0" err="1" smtClean="0">
                <a:solidFill>
                  <a:schemeClr val="accent1">
                    <a:lumMod val="75000"/>
                  </a:schemeClr>
                </a:solidFill>
                <a:latin typeface="Adobe Caslon Pro" pitchFamily="18" charset="0"/>
              </a:rPr>
              <a:t>Vandermaas</a:t>
            </a:r>
            <a:r>
              <a:rPr lang="en-US" sz="2200" b="1" dirty="0" smtClean="0">
                <a:solidFill>
                  <a:schemeClr val="accent1">
                    <a:lumMod val="75000"/>
                  </a:schemeClr>
                </a:solidFill>
                <a:latin typeface="Adobe Caslon Pro" pitchFamily="18" charset="0"/>
              </a:rPr>
              <a:t>-Peeler, Bumpass &amp; </a:t>
            </a:r>
            <a:r>
              <a:rPr lang="en-US" sz="2200" b="1" dirty="0" err="1" smtClean="0">
                <a:solidFill>
                  <a:schemeClr val="accent1">
                    <a:lumMod val="75000"/>
                  </a:schemeClr>
                </a:solidFill>
                <a:latin typeface="Adobe Caslon Pro" pitchFamily="18" charset="0"/>
              </a:rPr>
              <a:t>Sassine</a:t>
            </a:r>
            <a:r>
              <a:rPr lang="en-US" sz="2200" b="1" dirty="0" smtClean="0">
                <a:solidFill>
                  <a:schemeClr val="accent1">
                    <a:lumMod val="75000"/>
                  </a:schemeClr>
                </a:solidFill>
                <a:latin typeface="Adobe Caslon Pro" pitchFamily="18" charset="0"/>
              </a:rPr>
              <a:t>, 2009)</a:t>
            </a:r>
          </a:p>
          <a:p>
            <a:pPr>
              <a:buNone/>
            </a:pPr>
            <a:endParaRPr lang="en-US" sz="2000" b="1" dirty="0" smtClean="0">
              <a:solidFill>
                <a:schemeClr val="accent1">
                  <a:lumMod val="75000"/>
                </a:schemeClr>
              </a:solidFill>
              <a:latin typeface="Adobe Caslon Pro" pitchFamily="18" charset="0"/>
            </a:endParaRPr>
          </a:p>
          <a:p>
            <a:pPr>
              <a:buNone/>
            </a:pPr>
            <a:endParaRPr lang="en-US" sz="2000" b="1" dirty="0">
              <a:solidFill>
                <a:schemeClr val="accent1">
                  <a:lumMod val="75000"/>
                </a:schemeClr>
              </a:solidFill>
              <a:latin typeface="Adobe Caslon Pro" pitchFamily="18" charset="0"/>
            </a:endParaRPr>
          </a:p>
        </p:txBody>
      </p:sp>
    </p:spTree>
  </p:cSld>
  <p:clrMapOvr>
    <a:masterClrMapping/>
  </p:clrMapOvr>
  <p:transition>
    <p:whee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dirty="0" smtClean="0"/>
              <a:t>Review of Related Literature</a:t>
            </a:r>
            <a:br>
              <a:rPr lang="en-US" sz="3200" dirty="0" smtClean="0"/>
            </a:br>
            <a:r>
              <a:rPr lang="en-US" sz="3200" dirty="0" smtClean="0"/>
              <a:t> </a:t>
            </a:r>
            <a:r>
              <a:rPr lang="en-US" sz="3200" dirty="0" smtClean="0"/>
              <a:t>“</a:t>
            </a:r>
            <a:r>
              <a:rPr lang="en-US" sz="3200" dirty="0" smtClean="0"/>
              <a:t>PROS</a:t>
            </a:r>
            <a:r>
              <a:rPr lang="en-US" sz="3200" dirty="0" smtClean="0"/>
              <a:t>”- The type of Shared Reading can make a difference</a:t>
            </a:r>
            <a:endParaRPr lang="en-US" sz="3200" dirty="0"/>
          </a:p>
        </p:txBody>
      </p:sp>
      <p:sp>
        <p:nvSpPr>
          <p:cNvPr id="3" name="Content Placeholder 2"/>
          <p:cNvSpPr>
            <a:spLocks noGrp="1"/>
          </p:cNvSpPr>
          <p:nvPr>
            <p:ph idx="1"/>
          </p:nvPr>
        </p:nvSpPr>
        <p:spPr/>
        <p:txBody>
          <a:bodyPr>
            <a:normAutofit/>
          </a:bodyPr>
          <a:lstStyle/>
          <a:p>
            <a:pPr>
              <a:buNone/>
            </a:pPr>
            <a:r>
              <a:rPr lang="en-US" sz="2400" b="1" dirty="0" smtClean="0">
                <a:solidFill>
                  <a:schemeClr val="tx2">
                    <a:lumMod val="75000"/>
                  </a:schemeClr>
                </a:solidFill>
                <a:latin typeface="Adobe Caslon Pro" pitchFamily="18" charset="0"/>
              </a:rPr>
              <a:t>Reading storybooks paired with </a:t>
            </a:r>
            <a:r>
              <a:rPr lang="en-US" sz="2400" b="1" dirty="0" err="1" smtClean="0">
                <a:solidFill>
                  <a:schemeClr val="tx2">
                    <a:lumMod val="75000"/>
                  </a:schemeClr>
                </a:solidFill>
                <a:latin typeface="Adobe Caslon Pro" pitchFamily="18" charset="0"/>
              </a:rPr>
              <a:t>manipulatives</a:t>
            </a:r>
            <a:r>
              <a:rPr lang="en-US" sz="2400" b="1" dirty="0" smtClean="0">
                <a:solidFill>
                  <a:schemeClr val="tx2">
                    <a:lumMod val="75000"/>
                  </a:schemeClr>
                </a:solidFill>
                <a:latin typeface="Adobe Caslon Pro" pitchFamily="18" charset="0"/>
              </a:rPr>
              <a:t> lead to </a:t>
            </a:r>
          </a:p>
          <a:p>
            <a:pPr>
              <a:buNone/>
            </a:pPr>
            <a:r>
              <a:rPr lang="en-US" sz="2400" b="1" dirty="0" smtClean="0">
                <a:solidFill>
                  <a:schemeClr val="tx2">
                    <a:lumMod val="75000"/>
                  </a:schemeClr>
                </a:solidFill>
                <a:latin typeface="Adobe Caslon Pro" pitchFamily="18" charset="0"/>
              </a:rPr>
              <a:t>longer sentences and more complicated speech in young </a:t>
            </a:r>
          </a:p>
          <a:p>
            <a:pPr>
              <a:buNone/>
            </a:pPr>
            <a:r>
              <a:rPr lang="en-US" sz="2400" b="1" dirty="0" smtClean="0">
                <a:solidFill>
                  <a:schemeClr val="tx2">
                    <a:lumMod val="75000"/>
                  </a:schemeClr>
                </a:solidFill>
                <a:latin typeface="Adobe Caslon Pro" pitchFamily="18" charset="0"/>
              </a:rPr>
              <a:t>children.</a:t>
            </a:r>
          </a:p>
          <a:p>
            <a:pPr>
              <a:buNone/>
            </a:pPr>
            <a:r>
              <a:rPr lang="en-US" sz="2000" b="1" dirty="0" smtClean="0">
                <a:solidFill>
                  <a:schemeClr val="tx2">
                    <a:lumMod val="75000"/>
                  </a:schemeClr>
                </a:solidFill>
                <a:latin typeface="Adobe Caslon Pro" pitchFamily="18" charset="0"/>
              </a:rPr>
              <a:t>(</a:t>
            </a:r>
            <a:r>
              <a:rPr lang="en-US" sz="2000" b="1" dirty="0" err="1" smtClean="0">
                <a:solidFill>
                  <a:schemeClr val="tx2">
                    <a:lumMod val="75000"/>
                  </a:schemeClr>
                </a:solidFill>
                <a:latin typeface="Adobe Caslon Pro" pitchFamily="18" charset="0"/>
              </a:rPr>
              <a:t>Kaderavek</a:t>
            </a:r>
            <a:r>
              <a:rPr lang="en-US" sz="2000" b="1" dirty="0" smtClean="0">
                <a:solidFill>
                  <a:schemeClr val="tx2">
                    <a:lumMod val="75000"/>
                  </a:schemeClr>
                </a:solidFill>
                <a:latin typeface="Adobe Caslon Pro" pitchFamily="18" charset="0"/>
              </a:rPr>
              <a:t> &amp; Justice, 2005)</a:t>
            </a:r>
          </a:p>
          <a:p>
            <a:pPr>
              <a:buNone/>
            </a:pPr>
            <a:endParaRPr lang="en-US" sz="2000" b="1" dirty="0" smtClean="0">
              <a:solidFill>
                <a:schemeClr val="tx2">
                  <a:lumMod val="75000"/>
                </a:schemeClr>
              </a:solidFill>
              <a:latin typeface="Adobe Caslon Pro" pitchFamily="18" charset="0"/>
            </a:endParaRPr>
          </a:p>
          <a:p>
            <a:pPr>
              <a:buNone/>
            </a:pPr>
            <a:r>
              <a:rPr lang="en-US" sz="2400" b="1" dirty="0" smtClean="0">
                <a:solidFill>
                  <a:schemeClr val="tx2">
                    <a:lumMod val="75000"/>
                  </a:schemeClr>
                </a:solidFill>
                <a:latin typeface="Adobe Caslon Pro" pitchFamily="18" charset="0"/>
              </a:rPr>
              <a:t>Students with pre-established basic reading skills who </a:t>
            </a:r>
          </a:p>
          <a:p>
            <a:pPr>
              <a:buNone/>
            </a:pPr>
            <a:r>
              <a:rPr lang="en-US" sz="2400" b="1" dirty="0" smtClean="0">
                <a:solidFill>
                  <a:schemeClr val="tx2">
                    <a:lumMod val="75000"/>
                  </a:schemeClr>
                </a:solidFill>
                <a:latin typeface="Adobe Caslon Pro" pitchFamily="18" charset="0"/>
              </a:rPr>
              <a:t>engaged in powerful dialogue after reading with a parent </a:t>
            </a:r>
          </a:p>
          <a:p>
            <a:pPr>
              <a:buNone/>
            </a:pPr>
            <a:r>
              <a:rPr lang="en-US" sz="2400" b="1" dirty="0" smtClean="0">
                <a:solidFill>
                  <a:schemeClr val="tx2">
                    <a:lumMod val="75000"/>
                  </a:schemeClr>
                </a:solidFill>
                <a:latin typeface="Adobe Caslon Pro" pitchFamily="18" charset="0"/>
              </a:rPr>
              <a:t>showed an improvement in verbal expression and higher </a:t>
            </a:r>
          </a:p>
          <a:p>
            <a:pPr>
              <a:buNone/>
            </a:pPr>
            <a:r>
              <a:rPr lang="en-US" sz="2400" b="1" dirty="0" smtClean="0">
                <a:solidFill>
                  <a:schemeClr val="tx2">
                    <a:lumMod val="75000"/>
                  </a:schemeClr>
                </a:solidFill>
                <a:latin typeface="Adobe Caslon Pro" pitchFamily="18" charset="0"/>
              </a:rPr>
              <a:t>listening comprehension.</a:t>
            </a:r>
          </a:p>
          <a:p>
            <a:pPr>
              <a:buNone/>
            </a:pPr>
            <a:r>
              <a:rPr lang="en-US" sz="2000" b="1" dirty="0" smtClean="0">
                <a:solidFill>
                  <a:schemeClr val="tx2">
                    <a:lumMod val="75000"/>
                  </a:schemeClr>
                </a:solidFill>
                <a:latin typeface="Adobe Caslon Pro" pitchFamily="18" charset="0"/>
              </a:rPr>
              <a:t>(</a:t>
            </a:r>
            <a:r>
              <a:rPr lang="en-US" sz="2000" b="1" dirty="0" err="1" smtClean="0">
                <a:solidFill>
                  <a:schemeClr val="tx2">
                    <a:lumMod val="75000"/>
                  </a:schemeClr>
                </a:solidFill>
                <a:latin typeface="Adobe Caslon Pro" pitchFamily="18" charset="0"/>
              </a:rPr>
              <a:t>Lonigan</a:t>
            </a:r>
            <a:r>
              <a:rPr lang="en-US" sz="2000" b="1" dirty="0" smtClean="0">
                <a:solidFill>
                  <a:schemeClr val="tx2">
                    <a:lumMod val="75000"/>
                  </a:schemeClr>
                </a:solidFill>
                <a:latin typeface="Adobe Caslon Pro" pitchFamily="18" charset="0"/>
              </a:rPr>
              <a:t>, Anthony, Bloomfield, Dryer &amp; Samuel, 1999)</a:t>
            </a:r>
            <a:endParaRPr lang="en-US" sz="2000" b="1" dirty="0">
              <a:solidFill>
                <a:schemeClr val="tx2">
                  <a:lumMod val="75000"/>
                </a:schemeClr>
              </a:solidFill>
              <a:latin typeface="Adobe Caslon Pro" pitchFamily="18" charset="0"/>
            </a:endParaRPr>
          </a:p>
        </p:txBody>
      </p:sp>
    </p:spTree>
  </p:cSld>
  <p:clrMapOvr>
    <a:masterClrMapping/>
  </p:clrMapOvr>
  <p:transition>
    <p:wheel spokes="8"/>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dirty="0" smtClean="0"/>
              <a:t>Effects on students with Special Needs </a:t>
            </a:r>
            <a:r>
              <a:rPr lang="en-US" sz="3600" dirty="0" smtClean="0"/>
              <a:t/>
            </a:r>
            <a:br>
              <a:rPr lang="en-US" sz="3600" dirty="0" smtClean="0"/>
            </a:br>
            <a:r>
              <a:rPr lang="en-US" sz="3200" dirty="0" smtClean="0"/>
              <a:t>(High Risk, Low SES, ESL &amp; ELL)</a:t>
            </a:r>
            <a:endParaRPr lang="en-US" sz="3200" dirty="0"/>
          </a:p>
        </p:txBody>
      </p:sp>
      <p:sp>
        <p:nvSpPr>
          <p:cNvPr id="3" name="Content Placeholder 2"/>
          <p:cNvSpPr>
            <a:spLocks noGrp="1"/>
          </p:cNvSpPr>
          <p:nvPr>
            <p:ph idx="1"/>
          </p:nvPr>
        </p:nvSpPr>
        <p:spPr>
          <a:xfrm>
            <a:off x="1435608" y="1447800"/>
            <a:ext cx="7498080" cy="5257800"/>
          </a:xfrm>
        </p:spPr>
        <p:txBody>
          <a:bodyPr>
            <a:normAutofit fontScale="25000" lnSpcReduction="20000"/>
          </a:bodyPr>
          <a:lstStyle/>
          <a:p>
            <a:pPr>
              <a:buNone/>
            </a:pPr>
            <a:r>
              <a:rPr lang="en-US" sz="5600" b="1" dirty="0" smtClean="0">
                <a:solidFill>
                  <a:schemeClr val="tx2">
                    <a:lumMod val="75000"/>
                  </a:schemeClr>
                </a:solidFill>
                <a:latin typeface="Adobe Caslon Pro" pitchFamily="18" charset="0"/>
              </a:rPr>
              <a:t>Children with low pre-literacy skills improve reading behaviors but not </a:t>
            </a:r>
          </a:p>
          <a:p>
            <a:pPr>
              <a:buNone/>
            </a:pPr>
            <a:r>
              <a:rPr lang="en-US" sz="5600" b="1" dirty="0" smtClean="0">
                <a:solidFill>
                  <a:schemeClr val="tx2">
                    <a:lumMod val="75000"/>
                  </a:schemeClr>
                </a:solidFill>
                <a:latin typeface="Adobe Caslon Pro" pitchFamily="18" charset="0"/>
              </a:rPr>
              <a:t>comprehension after reading with a parent.</a:t>
            </a:r>
          </a:p>
          <a:p>
            <a:pPr>
              <a:buNone/>
            </a:pPr>
            <a:r>
              <a:rPr lang="en-US" sz="5600" b="1" dirty="0" smtClean="0">
                <a:solidFill>
                  <a:schemeClr val="tx2">
                    <a:lumMod val="75000"/>
                  </a:schemeClr>
                </a:solidFill>
                <a:latin typeface="Adobe Caslon Pro" pitchFamily="18" charset="0"/>
              </a:rPr>
              <a:t>(</a:t>
            </a:r>
            <a:r>
              <a:rPr lang="en-US" sz="5600" b="1" dirty="0" err="1" smtClean="0">
                <a:solidFill>
                  <a:schemeClr val="tx2">
                    <a:lumMod val="75000"/>
                  </a:schemeClr>
                </a:solidFill>
                <a:latin typeface="Adobe Caslon Pro" pitchFamily="18" charset="0"/>
              </a:rPr>
              <a:t>Curenton</a:t>
            </a:r>
            <a:r>
              <a:rPr lang="en-US" sz="5600" b="1" dirty="0" smtClean="0">
                <a:solidFill>
                  <a:schemeClr val="tx2">
                    <a:lumMod val="75000"/>
                  </a:schemeClr>
                </a:solidFill>
                <a:latin typeface="Adobe Caslon Pro" pitchFamily="18" charset="0"/>
              </a:rPr>
              <a:t>, 2008)</a:t>
            </a:r>
          </a:p>
          <a:p>
            <a:pPr>
              <a:buNone/>
            </a:pPr>
            <a:endParaRPr lang="en-US" sz="5600" b="1" dirty="0" smtClean="0">
              <a:solidFill>
                <a:schemeClr val="tx2">
                  <a:lumMod val="75000"/>
                </a:schemeClr>
              </a:solidFill>
              <a:latin typeface="Adobe Caslon Pro" pitchFamily="18" charset="0"/>
            </a:endParaRPr>
          </a:p>
          <a:p>
            <a:pPr>
              <a:buNone/>
            </a:pPr>
            <a:r>
              <a:rPr lang="en-US" sz="5600" b="1" dirty="0" smtClean="0">
                <a:solidFill>
                  <a:schemeClr val="tx2">
                    <a:lumMod val="75000"/>
                  </a:schemeClr>
                </a:solidFill>
                <a:latin typeface="Adobe Caslon Pro" pitchFamily="18" charset="0"/>
              </a:rPr>
              <a:t>In a </a:t>
            </a:r>
            <a:r>
              <a:rPr lang="en-US" sz="5600" b="1" dirty="0" err="1" smtClean="0">
                <a:solidFill>
                  <a:schemeClr val="tx2">
                    <a:lumMod val="75000"/>
                  </a:schemeClr>
                </a:solidFill>
                <a:latin typeface="Adobe Caslon Pro" pitchFamily="18" charset="0"/>
              </a:rPr>
              <a:t>comparision</a:t>
            </a:r>
            <a:r>
              <a:rPr lang="en-US" sz="5600" b="1" dirty="0" smtClean="0">
                <a:solidFill>
                  <a:schemeClr val="tx2">
                    <a:lumMod val="75000"/>
                  </a:schemeClr>
                </a:solidFill>
                <a:latin typeface="Adobe Caslon Pro" pitchFamily="18" charset="0"/>
              </a:rPr>
              <a:t> of high risk and low risk students only low risk students</a:t>
            </a:r>
          </a:p>
          <a:p>
            <a:pPr>
              <a:buNone/>
            </a:pPr>
            <a:r>
              <a:rPr lang="en-US" sz="5600" b="1" dirty="0" smtClean="0">
                <a:solidFill>
                  <a:schemeClr val="tx2">
                    <a:lumMod val="75000"/>
                  </a:schemeClr>
                </a:solidFill>
                <a:latin typeface="Adobe Caslon Pro" pitchFamily="18" charset="0"/>
              </a:rPr>
              <a:t>advanced in letter/sound recognition after reading with a parent.</a:t>
            </a:r>
          </a:p>
          <a:p>
            <a:pPr>
              <a:buNone/>
            </a:pPr>
            <a:r>
              <a:rPr lang="en-US" sz="5600" b="1" dirty="0" smtClean="0">
                <a:solidFill>
                  <a:schemeClr val="tx2">
                    <a:lumMod val="75000"/>
                  </a:schemeClr>
                </a:solidFill>
                <a:latin typeface="Adobe Caslon Pro" pitchFamily="18" charset="0"/>
              </a:rPr>
              <a:t>(</a:t>
            </a:r>
            <a:r>
              <a:rPr lang="en-US" sz="5600" b="1" dirty="0" err="1" smtClean="0">
                <a:solidFill>
                  <a:schemeClr val="tx2">
                    <a:lumMod val="75000"/>
                  </a:schemeClr>
                </a:solidFill>
                <a:latin typeface="Adobe Caslon Pro" pitchFamily="18" charset="0"/>
              </a:rPr>
              <a:t>Laasko</a:t>
            </a:r>
            <a:r>
              <a:rPr lang="en-US" sz="5600" b="1" dirty="0" smtClean="0">
                <a:solidFill>
                  <a:schemeClr val="tx2">
                    <a:lumMod val="75000"/>
                  </a:schemeClr>
                </a:solidFill>
                <a:latin typeface="Adobe Caslon Pro" pitchFamily="18" charset="0"/>
              </a:rPr>
              <a:t>, </a:t>
            </a:r>
            <a:r>
              <a:rPr lang="en-US" sz="5600" b="1" dirty="0" err="1" smtClean="0">
                <a:solidFill>
                  <a:schemeClr val="tx2">
                    <a:lumMod val="75000"/>
                  </a:schemeClr>
                </a:solidFill>
                <a:latin typeface="Adobe Caslon Pro" pitchFamily="18" charset="0"/>
              </a:rPr>
              <a:t>Poikkeus</a:t>
            </a:r>
            <a:r>
              <a:rPr lang="en-US" sz="5600" b="1" dirty="0" smtClean="0">
                <a:solidFill>
                  <a:schemeClr val="tx2">
                    <a:lumMod val="75000"/>
                  </a:schemeClr>
                </a:solidFill>
                <a:latin typeface="Adobe Caslon Pro" pitchFamily="18" charset="0"/>
              </a:rPr>
              <a:t>, </a:t>
            </a:r>
            <a:r>
              <a:rPr lang="en-US" sz="5600" b="1" dirty="0" err="1" smtClean="0">
                <a:solidFill>
                  <a:schemeClr val="tx2">
                    <a:lumMod val="75000"/>
                  </a:schemeClr>
                </a:solidFill>
                <a:latin typeface="Adobe Caslon Pro" pitchFamily="18" charset="0"/>
              </a:rPr>
              <a:t>Eklund</a:t>
            </a:r>
            <a:r>
              <a:rPr lang="en-US" sz="5600" b="1" dirty="0" smtClean="0">
                <a:solidFill>
                  <a:schemeClr val="tx2">
                    <a:lumMod val="75000"/>
                  </a:schemeClr>
                </a:solidFill>
                <a:latin typeface="Adobe Caslon Pro" pitchFamily="18" charset="0"/>
              </a:rPr>
              <a:t>, </a:t>
            </a:r>
            <a:r>
              <a:rPr lang="en-US" sz="5600" b="1" dirty="0" err="1" smtClean="0">
                <a:solidFill>
                  <a:schemeClr val="tx2">
                    <a:lumMod val="75000"/>
                  </a:schemeClr>
                </a:solidFill>
                <a:latin typeface="Adobe Caslon Pro" pitchFamily="18" charset="0"/>
              </a:rPr>
              <a:t>Lyytinen</a:t>
            </a:r>
            <a:r>
              <a:rPr lang="en-US" sz="5600" b="1" dirty="0" smtClean="0">
                <a:solidFill>
                  <a:schemeClr val="tx2">
                    <a:lumMod val="75000"/>
                  </a:schemeClr>
                </a:solidFill>
                <a:latin typeface="Adobe Caslon Pro" pitchFamily="18" charset="0"/>
              </a:rPr>
              <a:t>, 2004)</a:t>
            </a:r>
          </a:p>
          <a:p>
            <a:pPr>
              <a:buNone/>
            </a:pPr>
            <a:endParaRPr lang="en-US" sz="5600" b="1" dirty="0" smtClean="0">
              <a:solidFill>
                <a:schemeClr val="tx2">
                  <a:lumMod val="75000"/>
                </a:schemeClr>
              </a:solidFill>
              <a:latin typeface="Adobe Caslon Pro" pitchFamily="18" charset="0"/>
            </a:endParaRPr>
          </a:p>
          <a:p>
            <a:pPr>
              <a:buNone/>
            </a:pPr>
            <a:r>
              <a:rPr lang="en-US" sz="5600" b="1" dirty="0" smtClean="0">
                <a:solidFill>
                  <a:schemeClr val="tx2">
                    <a:lumMod val="75000"/>
                  </a:schemeClr>
                </a:solidFill>
                <a:latin typeface="Adobe Caslon Pro" pitchFamily="18" charset="0"/>
              </a:rPr>
              <a:t>Children with reading disabilities are not affected by home literacy practices.</a:t>
            </a:r>
          </a:p>
          <a:p>
            <a:pPr>
              <a:buNone/>
            </a:pPr>
            <a:r>
              <a:rPr lang="en-US" sz="5600" b="1" dirty="0" smtClean="0">
                <a:solidFill>
                  <a:schemeClr val="tx2">
                    <a:lumMod val="75000"/>
                  </a:schemeClr>
                </a:solidFill>
                <a:latin typeface="Adobe Caslon Pro" pitchFamily="18" charset="0"/>
              </a:rPr>
              <a:t>(</a:t>
            </a:r>
            <a:r>
              <a:rPr lang="en-US" sz="5600" b="1" dirty="0" err="1" smtClean="0">
                <a:solidFill>
                  <a:schemeClr val="tx2">
                    <a:lumMod val="75000"/>
                  </a:schemeClr>
                </a:solidFill>
                <a:latin typeface="Adobe Caslon Pro" pitchFamily="18" charset="0"/>
              </a:rPr>
              <a:t>Fontina</a:t>
            </a:r>
            <a:r>
              <a:rPr lang="en-US" sz="5600" b="1" dirty="0" smtClean="0">
                <a:solidFill>
                  <a:schemeClr val="tx2">
                    <a:lumMod val="75000"/>
                  </a:schemeClr>
                </a:solidFill>
                <a:latin typeface="Adobe Caslon Pro" pitchFamily="18" charset="0"/>
              </a:rPr>
              <a:t>, Morris &amp; </a:t>
            </a:r>
            <a:r>
              <a:rPr lang="en-US" sz="5600" b="1" dirty="0" err="1" smtClean="0">
                <a:solidFill>
                  <a:schemeClr val="tx2">
                    <a:lumMod val="75000"/>
                  </a:schemeClr>
                </a:solidFill>
                <a:latin typeface="Adobe Caslon Pro" pitchFamily="18" charset="0"/>
              </a:rPr>
              <a:t>Sevcik</a:t>
            </a:r>
            <a:r>
              <a:rPr lang="en-US" sz="5600" b="1" dirty="0" smtClean="0">
                <a:solidFill>
                  <a:schemeClr val="tx2">
                    <a:lumMod val="75000"/>
                  </a:schemeClr>
                </a:solidFill>
                <a:latin typeface="Adobe Caslon Pro" pitchFamily="18" charset="0"/>
              </a:rPr>
              <a:t>, 2005)</a:t>
            </a:r>
          </a:p>
          <a:p>
            <a:pPr>
              <a:buNone/>
            </a:pPr>
            <a:endParaRPr lang="en-US" sz="5600" b="1" dirty="0" smtClean="0">
              <a:solidFill>
                <a:schemeClr val="tx2">
                  <a:lumMod val="75000"/>
                </a:schemeClr>
              </a:solidFill>
              <a:latin typeface="Adobe Caslon Pro" pitchFamily="18" charset="0"/>
            </a:endParaRPr>
          </a:p>
          <a:p>
            <a:pPr>
              <a:buNone/>
            </a:pPr>
            <a:r>
              <a:rPr lang="en-US" sz="5600" b="1" dirty="0" smtClean="0">
                <a:solidFill>
                  <a:schemeClr val="tx2">
                    <a:lumMod val="75000"/>
                  </a:schemeClr>
                </a:solidFill>
                <a:latin typeface="Adobe Caslon Pro" pitchFamily="18" charset="0"/>
              </a:rPr>
              <a:t>Low-Level students who participated in the Fast Start Reading Program</a:t>
            </a:r>
          </a:p>
          <a:p>
            <a:pPr>
              <a:buNone/>
            </a:pPr>
            <a:r>
              <a:rPr lang="en-US" sz="5600" b="1" dirty="0" smtClean="0">
                <a:solidFill>
                  <a:schemeClr val="tx2">
                    <a:lumMod val="75000"/>
                  </a:schemeClr>
                </a:solidFill>
                <a:latin typeface="Adobe Caslon Pro" pitchFamily="18" charset="0"/>
              </a:rPr>
              <a:t>showed more improvement in reading than low-level students in their grade </a:t>
            </a:r>
          </a:p>
          <a:p>
            <a:pPr>
              <a:buNone/>
            </a:pPr>
            <a:r>
              <a:rPr lang="en-US" sz="5600" b="1" dirty="0" smtClean="0">
                <a:solidFill>
                  <a:schemeClr val="tx2">
                    <a:lumMod val="75000"/>
                  </a:schemeClr>
                </a:solidFill>
                <a:latin typeface="Adobe Caslon Pro" pitchFamily="18" charset="0"/>
              </a:rPr>
              <a:t>who did not participate.</a:t>
            </a:r>
          </a:p>
          <a:p>
            <a:pPr>
              <a:buNone/>
            </a:pPr>
            <a:r>
              <a:rPr lang="en-US" sz="5600" b="1" dirty="0" smtClean="0">
                <a:solidFill>
                  <a:schemeClr val="tx2">
                    <a:lumMod val="75000"/>
                  </a:schemeClr>
                </a:solidFill>
                <a:latin typeface="Adobe Caslon Pro" pitchFamily="18" charset="0"/>
              </a:rPr>
              <a:t>(</a:t>
            </a:r>
            <a:r>
              <a:rPr lang="en-US" sz="5600" b="1" dirty="0" err="1" smtClean="0">
                <a:solidFill>
                  <a:schemeClr val="tx2">
                    <a:lumMod val="75000"/>
                  </a:schemeClr>
                </a:solidFill>
                <a:latin typeface="Adobe Caslon Pro" pitchFamily="18" charset="0"/>
              </a:rPr>
              <a:t>Rasinski</a:t>
            </a:r>
            <a:r>
              <a:rPr lang="en-US" sz="5600" b="1" dirty="0" smtClean="0">
                <a:solidFill>
                  <a:schemeClr val="tx2">
                    <a:lumMod val="75000"/>
                  </a:schemeClr>
                </a:solidFill>
                <a:latin typeface="Adobe Caslon Pro" pitchFamily="18" charset="0"/>
              </a:rPr>
              <a:t>, 2005)</a:t>
            </a:r>
          </a:p>
          <a:p>
            <a:pPr>
              <a:buNone/>
            </a:pPr>
            <a:endParaRPr lang="en-US" sz="5600" b="1" dirty="0" smtClean="0">
              <a:solidFill>
                <a:schemeClr val="tx2">
                  <a:lumMod val="75000"/>
                </a:schemeClr>
              </a:solidFill>
              <a:latin typeface="Adobe Caslon Pro" pitchFamily="18" charset="0"/>
            </a:endParaRPr>
          </a:p>
          <a:p>
            <a:pPr>
              <a:buNone/>
            </a:pPr>
            <a:r>
              <a:rPr lang="en-US" sz="5600" b="1" dirty="0" smtClean="0">
                <a:solidFill>
                  <a:schemeClr val="tx2">
                    <a:lumMod val="75000"/>
                  </a:schemeClr>
                </a:solidFill>
                <a:latin typeface="Adobe Caslon Pro" pitchFamily="18" charset="0"/>
              </a:rPr>
              <a:t>Reading at home in your native language can improve vocabulary acquisition in English.</a:t>
            </a:r>
          </a:p>
          <a:p>
            <a:pPr>
              <a:buNone/>
            </a:pPr>
            <a:r>
              <a:rPr lang="en-US" sz="5600" b="1" dirty="0" smtClean="0">
                <a:solidFill>
                  <a:schemeClr val="tx2">
                    <a:lumMod val="75000"/>
                  </a:schemeClr>
                </a:solidFill>
                <a:latin typeface="Adobe Caslon Pro" pitchFamily="18" charset="0"/>
              </a:rPr>
              <a:t>(Roberts, 2008)</a:t>
            </a:r>
          </a:p>
          <a:p>
            <a:pPr>
              <a:buNone/>
            </a:pPr>
            <a:endParaRPr lang="en-US" sz="5600" b="1" dirty="0" smtClean="0">
              <a:solidFill>
                <a:schemeClr val="tx2">
                  <a:lumMod val="75000"/>
                </a:schemeClr>
              </a:solidFill>
              <a:latin typeface="Adobe Caslon Pro" pitchFamily="18" charset="0"/>
            </a:endParaRPr>
          </a:p>
          <a:p>
            <a:pPr>
              <a:buNone/>
            </a:pPr>
            <a:r>
              <a:rPr lang="en-US" sz="5600" b="1" dirty="0" smtClean="0">
                <a:solidFill>
                  <a:schemeClr val="tx2">
                    <a:lumMod val="75000"/>
                  </a:schemeClr>
                </a:solidFill>
                <a:latin typeface="Adobe Caslon Pro" pitchFamily="18" charset="0"/>
              </a:rPr>
              <a:t>Mothers  in  disadvantaged communities want information and can have positive reading  behaviors</a:t>
            </a:r>
          </a:p>
          <a:p>
            <a:pPr>
              <a:buNone/>
            </a:pPr>
            <a:r>
              <a:rPr lang="en-US" sz="5600" b="1" dirty="0" smtClean="0">
                <a:solidFill>
                  <a:schemeClr val="tx2">
                    <a:lumMod val="75000"/>
                  </a:schemeClr>
                </a:solidFill>
                <a:latin typeface="Adobe Caslon Pro" pitchFamily="18" charset="0"/>
              </a:rPr>
              <a:t>and attitudes.</a:t>
            </a:r>
          </a:p>
          <a:p>
            <a:pPr>
              <a:buNone/>
            </a:pPr>
            <a:r>
              <a:rPr lang="en-US" sz="5600" b="1" dirty="0" smtClean="0">
                <a:solidFill>
                  <a:schemeClr val="tx2">
                    <a:lumMod val="75000"/>
                  </a:schemeClr>
                </a:solidFill>
                <a:latin typeface="Adobe Caslon Pro" pitchFamily="18" charset="0"/>
              </a:rPr>
              <a:t>(Morgan,2005)</a:t>
            </a:r>
          </a:p>
          <a:p>
            <a:pPr>
              <a:buNone/>
            </a:pPr>
            <a:endParaRPr lang="en-US" sz="2000" b="1" dirty="0">
              <a:solidFill>
                <a:schemeClr val="tx2">
                  <a:lumMod val="75000"/>
                </a:schemeClr>
              </a:solidFill>
              <a:latin typeface="Adobe Caslon Pro" pitchFamily="18" charset="0"/>
            </a:endParaRPr>
          </a:p>
        </p:txBody>
      </p:sp>
    </p:spTree>
  </p:cSld>
  <p:clrMapOvr>
    <a:masterClrMapping/>
  </p:clrMapOvr>
  <p:transition>
    <p:strips/>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4000" dirty="0" smtClean="0">
                <a:latin typeface="Baskerville Old Face" pitchFamily="18" charset="0"/>
              </a:rPr>
              <a:t>What if it doesn’t make a difference?</a:t>
            </a:r>
            <a:r>
              <a:rPr lang="en-US" dirty="0" smtClean="0"/>
              <a:t/>
            </a:r>
            <a:br>
              <a:rPr lang="en-US" dirty="0" smtClean="0"/>
            </a:br>
            <a:r>
              <a:rPr lang="en-US" dirty="0" smtClean="0"/>
              <a:t>CONS</a:t>
            </a:r>
            <a:endParaRPr lang="en-US" dirty="0"/>
          </a:p>
        </p:txBody>
      </p:sp>
      <p:sp>
        <p:nvSpPr>
          <p:cNvPr id="3" name="Content Placeholder 2"/>
          <p:cNvSpPr>
            <a:spLocks noGrp="1"/>
          </p:cNvSpPr>
          <p:nvPr>
            <p:ph idx="1"/>
          </p:nvPr>
        </p:nvSpPr>
        <p:spPr/>
        <p:txBody>
          <a:bodyPr>
            <a:normAutofit/>
          </a:bodyPr>
          <a:lstStyle/>
          <a:p>
            <a:pPr>
              <a:buNone/>
            </a:pPr>
            <a:r>
              <a:rPr lang="en-US" sz="2000" b="1" dirty="0" smtClean="0">
                <a:solidFill>
                  <a:schemeClr val="bg2">
                    <a:lumMod val="50000"/>
                  </a:schemeClr>
                </a:solidFill>
                <a:latin typeface="Adobe Caslon Pro" pitchFamily="18" charset="0"/>
              </a:rPr>
              <a:t>Students who have more books at home do have higher reading levels </a:t>
            </a:r>
          </a:p>
          <a:p>
            <a:pPr>
              <a:buNone/>
            </a:pPr>
            <a:r>
              <a:rPr lang="en-US" sz="2000" b="1" dirty="0" smtClean="0">
                <a:solidFill>
                  <a:schemeClr val="bg2">
                    <a:lumMod val="50000"/>
                  </a:schemeClr>
                </a:solidFill>
                <a:latin typeface="Adobe Caslon Pro" pitchFamily="18" charset="0"/>
              </a:rPr>
              <a:t>and scores than students with less books but this is because their </a:t>
            </a:r>
          </a:p>
          <a:p>
            <a:pPr>
              <a:buNone/>
            </a:pPr>
            <a:r>
              <a:rPr lang="en-US" sz="2000" b="1" dirty="0" smtClean="0">
                <a:solidFill>
                  <a:schemeClr val="bg2">
                    <a:lumMod val="50000"/>
                  </a:schemeClr>
                </a:solidFill>
                <a:latin typeface="Adobe Caslon Pro" pitchFamily="18" charset="0"/>
              </a:rPr>
              <a:t>parents have higher levels of education and stronger  work ethics.</a:t>
            </a:r>
          </a:p>
          <a:p>
            <a:pPr>
              <a:buNone/>
            </a:pPr>
            <a:r>
              <a:rPr lang="en-US" sz="2000" b="1" dirty="0" smtClean="0">
                <a:solidFill>
                  <a:schemeClr val="bg2">
                    <a:lumMod val="50000"/>
                  </a:schemeClr>
                </a:solidFill>
                <a:latin typeface="Adobe Caslon Pro" pitchFamily="18" charset="0"/>
              </a:rPr>
              <a:t>(</a:t>
            </a:r>
            <a:r>
              <a:rPr lang="en-US" sz="2000" b="1" dirty="0" err="1" smtClean="0">
                <a:solidFill>
                  <a:schemeClr val="bg2">
                    <a:lumMod val="50000"/>
                  </a:schemeClr>
                </a:solidFill>
                <a:latin typeface="Adobe Caslon Pro" pitchFamily="18" charset="0"/>
              </a:rPr>
              <a:t>Dubner</a:t>
            </a:r>
            <a:r>
              <a:rPr lang="en-US" sz="2000" b="1" dirty="0" smtClean="0">
                <a:solidFill>
                  <a:schemeClr val="bg2">
                    <a:lumMod val="50000"/>
                  </a:schemeClr>
                </a:solidFill>
                <a:latin typeface="Adobe Caslon Pro" pitchFamily="18" charset="0"/>
              </a:rPr>
              <a:t> &amp; Levitt, 2005)</a:t>
            </a:r>
          </a:p>
          <a:p>
            <a:pPr>
              <a:buNone/>
            </a:pPr>
            <a:r>
              <a:rPr lang="en-US" sz="2000" b="1" dirty="0" smtClean="0">
                <a:solidFill>
                  <a:schemeClr val="bg2">
                    <a:lumMod val="50000"/>
                  </a:schemeClr>
                </a:solidFill>
                <a:latin typeface="Adobe Caslon Pro" pitchFamily="18" charset="0"/>
              </a:rPr>
              <a:t>United States Department of Education</a:t>
            </a:r>
          </a:p>
          <a:p>
            <a:pPr>
              <a:buNone/>
            </a:pPr>
            <a:endParaRPr lang="en-US" sz="2000" b="1" dirty="0" smtClean="0">
              <a:solidFill>
                <a:schemeClr val="bg2">
                  <a:lumMod val="50000"/>
                </a:schemeClr>
              </a:solidFill>
              <a:latin typeface="Adobe Caslon Pro" pitchFamily="18" charset="0"/>
            </a:endParaRPr>
          </a:p>
          <a:p>
            <a:pPr>
              <a:buNone/>
            </a:pPr>
            <a:r>
              <a:rPr lang="en-US" sz="2000" b="1" dirty="0" smtClean="0">
                <a:solidFill>
                  <a:schemeClr val="bg2">
                    <a:lumMod val="50000"/>
                  </a:schemeClr>
                </a:solidFill>
                <a:latin typeface="Adobe Caslon Pro" pitchFamily="18" charset="0"/>
              </a:rPr>
              <a:t>Junior High School students benefit more from reading at school than </a:t>
            </a:r>
          </a:p>
          <a:p>
            <a:pPr>
              <a:buNone/>
            </a:pPr>
            <a:r>
              <a:rPr lang="en-US" sz="2000" b="1" dirty="0" smtClean="0">
                <a:solidFill>
                  <a:schemeClr val="bg2">
                    <a:lumMod val="50000"/>
                  </a:schemeClr>
                </a:solidFill>
                <a:latin typeface="Adobe Caslon Pro" pitchFamily="18" charset="0"/>
              </a:rPr>
              <a:t>they do from reading at home.</a:t>
            </a:r>
          </a:p>
          <a:p>
            <a:pPr>
              <a:buNone/>
            </a:pPr>
            <a:r>
              <a:rPr lang="en-US" sz="2000" b="1" dirty="0" smtClean="0">
                <a:solidFill>
                  <a:schemeClr val="bg2">
                    <a:lumMod val="50000"/>
                  </a:schemeClr>
                </a:solidFill>
                <a:latin typeface="Adobe Caslon Pro" pitchFamily="18" charset="0"/>
              </a:rPr>
              <a:t>(Taylor, Frye, &amp; Maruyama, 1990)</a:t>
            </a:r>
            <a:endParaRPr lang="en-US" sz="2000" b="1" dirty="0">
              <a:solidFill>
                <a:schemeClr val="bg2">
                  <a:lumMod val="50000"/>
                </a:schemeClr>
              </a:solidFill>
              <a:latin typeface="Adobe Caslon Pro" pitchFamily="18" charset="0"/>
            </a:endParaRPr>
          </a:p>
        </p:txBody>
      </p:sp>
    </p:spTree>
  </p:cSld>
  <p:clrMapOvr>
    <a:masterClrMapping/>
  </p:clrMapOvr>
  <p:transition>
    <p:diamon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Statement of Hypothesis</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dirty="0" smtClean="0"/>
              <a:t>HR1:This research intends to establish a positive effect</a:t>
            </a:r>
            <a:r>
              <a:rPr lang="en-US" dirty="0" smtClean="0"/>
              <a:t> </a:t>
            </a:r>
            <a:r>
              <a:rPr lang="en-US" dirty="0" smtClean="0"/>
              <a:t>of parental reading to and with a child at home on reading levels in school and academic and social achievement and development as a whole.</a:t>
            </a:r>
          </a:p>
          <a:p>
            <a:pPr>
              <a:buNone/>
            </a:pPr>
            <a:endParaRPr lang="en-US" dirty="0" smtClean="0"/>
          </a:p>
          <a:p>
            <a:pPr>
              <a:buNone/>
            </a:pPr>
            <a:r>
              <a:rPr lang="en-US" dirty="0" smtClean="0"/>
              <a:t>HR2:  Teachers can fill the role of a parent. </a:t>
            </a:r>
            <a:r>
              <a:rPr lang="en-US" dirty="0" smtClean="0"/>
              <a:t>B</a:t>
            </a:r>
            <a:r>
              <a:rPr lang="en-US" dirty="0" smtClean="0"/>
              <a:t>y reading to a small group of students at PS X in Brooklyn over a 6 week period of time, the students will improve one reading level or more.  </a:t>
            </a:r>
            <a:endParaRPr lang="en-US" dirty="0"/>
          </a:p>
        </p:txBody>
      </p:sp>
    </p:spTree>
  </p:cSld>
  <p:clrMapOvr>
    <a:masterClrMapping/>
  </p:clrMapOvr>
  <p:transition>
    <p:checker dir="ver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209</TotalTime>
  <Words>903</Words>
  <Application>Microsoft Office PowerPoint</Application>
  <PresentationFormat>On-screen Show (4:3)</PresentationFormat>
  <Paragraphs>251</Paragraphs>
  <Slides>17</Slides>
  <Notes>2</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Solstice</vt:lpstr>
      <vt:lpstr>  The Effects of Parents Reading to and with their Children on Reading Levels, Academic Achievement and Development.</vt:lpstr>
      <vt:lpstr>Table of Contents</vt:lpstr>
      <vt:lpstr>Statement of the Problem</vt:lpstr>
      <vt:lpstr>Review of Related Literature Positive Effect on Reading Ability</vt:lpstr>
      <vt:lpstr>Review of Related Literature  Additional Benefits or “PROS”</vt:lpstr>
      <vt:lpstr>Review of Related Literature  “PROS”- The type of Shared Reading can make a difference</vt:lpstr>
      <vt:lpstr>Effects on students with Special Needs  (High Risk, Low SES, ESL &amp; ELL)</vt:lpstr>
      <vt:lpstr>What if it doesn’t make a difference? CONS</vt:lpstr>
      <vt:lpstr>Statement of Hypothesis</vt:lpstr>
      <vt:lpstr>Participants (draft)</vt:lpstr>
      <vt:lpstr>Instruments (draft)</vt:lpstr>
      <vt:lpstr>References</vt:lpstr>
      <vt:lpstr>References</vt:lpstr>
      <vt:lpstr>References</vt:lpstr>
      <vt:lpstr>References</vt:lpstr>
      <vt:lpstr>Appendix A Consent Forms (draft)</vt:lpstr>
      <vt:lpstr>Appendix B Parent Survey (draft)</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The Effects of Reading to and with your child on reading levels, academic achievement and development.</dc:title>
  <dc:creator>1e-18</dc:creator>
  <cp:lastModifiedBy>1e-18</cp:lastModifiedBy>
  <cp:revision>34</cp:revision>
  <dcterms:created xsi:type="dcterms:W3CDTF">2010-05-22T17:43:17Z</dcterms:created>
  <dcterms:modified xsi:type="dcterms:W3CDTF">2010-05-22T21:13:07Z</dcterms:modified>
</cp:coreProperties>
</file>